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9" r:id="rId2"/>
    <p:sldId id="420" r:id="rId3"/>
    <p:sldId id="427" r:id="rId4"/>
    <p:sldId id="390" r:id="rId5"/>
    <p:sldId id="426" r:id="rId6"/>
    <p:sldId id="365" r:id="rId7"/>
    <p:sldId id="361" r:id="rId8"/>
    <p:sldId id="315" r:id="rId9"/>
    <p:sldId id="366" r:id="rId10"/>
    <p:sldId id="367" r:id="rId11"/>
    <p:sldId id="392" r:id="rId12"/>
    <p:sldId id="379" r:id="rId13"/>
    <p:sldId id="421" r:id="rId14"/>
    <p:sldId id="410" r:id="rId15"/>
    <p:sldId id="334" r:id="rId16"/>
    <p:sldId id="381" r:id="rId17"/>
    <p:sldId id="399" r:id="rId18"/>
    <p:sldId id="377" r:id="rId19"/>
    <p:sldId id="380" r:id="rId20"/>
    <p:sldId id="364" r:id="rId21"/>
    <p:sldId id="394" r:id="rId22"/>
    <p:sldId id="324" r:id="rId23"/>
    <p:sldId id="323" r:id="rId24"/>
    <p:sldId id="429" r:id="rId25"/>
    <p:sldId id="325" r:id="rId26"/>
    <p:sldId id="414" r:id="rId27"/>
    <p:sldId id="406" r:id="rId28"/>
    <p:sldId id="363" r:id="rId29"/>
    <p:sldId id="430" r:id="rId30"/>
    <p:sldId id="428" r:id="rId31"/>
    <p:sldId id="416" r:id="rId32"/>
    <p:sldId id="423" r:id="rId33"/>
    <p:sldId id="424" r:id="rId34"/>
    <p:sldId id="382" r:id="rId35"/>
    <p:sldId id="35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40D14A-7C05-4EDB-A13D-BAECD7CDF798}">
          <p14:sldIdLst>
            <p14:sldId id="259"/>
            <p14:sldId id="420"/>
            <p14:sldId id="427"/>
            <p14:sldId id="390"/>
            <p14:sldId id="426"/>
            <p14:sldId id="365"/>
            <p14:sldId id="361"/>
            <p14:sldId id="315"/>
            <p14:sldId id="366"/>
            <p14:sldId id="367"/>
            <p14:sldId id="392"/>
            <p14:sldId id="379"/>
            <p14:sldId id="421"/>
            <p14:sldId id="410"/>
            <p14:sldId id="334"/>
            <p14:sldId id="381"/>
            <p14:sldId id="399"/>
            <p14:sldId id="377"/>
            <p14:sldId id="380"/>
            <p14:sldId id="364"/>
            <p14:sldId id="394"/>
            <p14:sldId id="324"/>
            <p14:sldId id="323"/>
            <p14:sldId id="429"/>
            <p14:sldId id="325"/>
            <p14:sldId id="414"/>
            <p14:sldId id="406"/>
            <p14:sldId id="363"/>
            <p14:sldId id="430"/>
            <p14:sldId id="428"/>
            <p14:sldId id="416"/>
            <p14:sldId id="423"/>
            <p14:sldId id="424"/>
            <p14:sldId id="382"/>
            <p14:sldId id="352"/>
          </p14:sldIdLst>
        </p14:section>
        <p14:section name="Untitled Section" id="{DDB11662-398B-4DFA-BE83-49C0CF7294A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5B1A"/>
    <a:srgbClr val="0000CC"/>
    <a:srgbClr val="687E46"/>
    <a:srgbClr val="DAFF8C"/>
    <a:srgbClr val="EBD61B"/>
    <a:srgbClr val="5D2D48"/>
    <a:srgbClr val="F33939"/>
    <a:srgbClr val="00004C"/>
    <a:srgbClr val="0070C0"/>
    <a:srgbClr val="3396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053" autoAdjust="0"/>
  </p:normalViewPr>
  <p:slideViewPr>
    <p:cSldViewPr snapToGrid="0" snapToObjects="1">
      <p:cViewPr varScale="1">
        <p:scale>
          <a:sx n="62" d="100"/>
          <a:sy n="62" d="100"/>
        </p:scale>
        <p:origin x="-1500" y="-84"/>
      </p:cViewPr>
      <p:guideLst>
        <p:guide orient="horz" pos="2028"/>
        <p:guide pos="2898"/>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BC12C-5334-BA48-8D1F-E9A2807AF82D}" type="datetimeFigureOut">
              <a:rPr lang="en-US" smtClean="0"/>
              <a:t>27/05/2014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53C8C-7759-AC4B-8232-967D86919F22}" type="slidenum">
              <a:rPr lang="en-US" smtClean="0"/>
              <a:t>‹#›</a:t>
            </a:fld>
            <a:endParaRPr lang="en-US"/>
          </a:p>
        </p:txBody>
      </p:sp>
    </p:spTree>
    <p:extLst>
      <p:ext uri="{BB962C8B-B14F-4D97-AF65-F5344CB8AC3E}">
        <p14:creationId xmlns:p14="http://schemas.microsoft.com/office/powerpoint/2010/main" val="25332887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8203E7FF-7610-4686-A0F5-A05904B3D4ED}"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67008940-3815-4FDA-9F16-65E7B75982F7}" type="slidenum">
              <a:rPr lang="en-GB" smtClean="0"/>
              <a:pPr>
                <a:defRPr/>
              </a:pPr>
              <a:t>20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338F5373-FF21-4029-82EB-E0BBED9F6E04}" type="slidenum">
              <a:rPr lang="en-GB" smtClean="0"/>
              <a:pPr>
                <a:defRPr/>
              </a:pPr>
              <a:t>22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30AFA6BD-073F-4DE2-9BC7-2B6263155AD4}" type="slidenum">
              <a:rPr lang="en-GB" smtClean="0"/>
              <a:pPr>
                <a:defRPr/>
              </a:pPr>
              <a:t>23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F0DC8B4F-D5D7-446C-9A95-D0C8D896A441}" type="slidenum">
              <a:rPr lang="en-GB" smtClean="0"/>
              <a:pPr>
                <a:defRPr/>
              </a:pPr>
              <a:t>24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338F5373-FF21-4029-82EB-E0BBED9F6E04}" type="slidenum">
              <a:rPr lang="en-GB" smtClean="0"/>
              <a:pPr>
                <a:defRPr/>
              </a:pPr>
              <a:t>25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dirty="0" smtClean="0"/>
              <a:t>&lt;label for= "</a:t>
            </a:r>
            <a:r>
              <a:rPr lang="en-GB" b="1" dirty="0" err="1" smtClean="0"/>
              <a:t>fname</a:t>
            </a:r>
            <a:r>
              <a:rPr lang="en-GB" b="1" dirty="0" smtClean="0"/>
              <a:t>"&gt;</a:t>
            </a:r>
            <a:r>
              <a:rPr lang="en-GB" dirty="0" smtClean="0"/>
              <a:t>First Name </a:t>
            </a:r>
            <a:r>
              <a:rPr lang="en-GB" b="1" dirty="0" smtClean="0"/>
              <a:t>&lt;/label&gt;</a:t>
            </a:r>
            <a:endParaRPr lang="en-GB" dirty="0" smtClean="0"/>
          </a:p>
          <a:p>
            <a:pPr eaLnBrk="1" hangingPunct="1"/>
            <a:r>
              <a:rPr lang="en-GB" dirty="0" smtClean="0"/>
              <a:t>&lt;input type="text" name=</a:t>
            </a:r>
            <a:r>
              <a:rPr lang="en-GB" b="1" dirty="0" smtClean="0"/>
              <a:t>"</a:t>
            </a:r>
            <a:r>
              <a:rPr lang="en-GB" b="1" dirty="0" err="1" smtClean="0"/>
              <a:t>fname</a:t>
            </a:r>
            <a:r>
              <a:rPr lang="en-GB" b="1" dirty="0" smtClean="0"/>
              <a:t>"</a:t>
            </a:r>
            <a:r>
              <a:rPr lang="en-GB" dirty="0" smtClean="0"/>
              <a:t>&gt;</a:t>
            </a:r>
          </a:p>
          <a:p>
            <a:pPr eaLnBrk="1" hangingPunct="1"/>
            <a:endParaRPr lang="en-GB" dirty="0" smtClean="0"/>
          </a:p>
          <a:p>
            <a:pPr eaLnBrk="1" hangingPunct="1"/>
            <a:r>
              <a:rPr lang="en-GB" dirty="0" smtClean="0"/>
              <a:t>Forms need to be easy to complete and easy to check or correct.</a:t>
            </a:r>
          </a:p>
          <a:p>
            <a:pPr eaLnBrk="1" hangingPunct="1"/>
            <a:endParaRPr lang="en-GB" dirty="0" smtClean="0"/>
          </a:p>
          <a:p>
            <a:pPr eaLnBrk="1" hangingPunct="1"/>
            <a:r>
              <a:rPr lang="en-GB" dirty="0" smtClean="0"/>
              <a:t>To help users find the correct field for inputting a response we need to tie the text label (indication of what is required) to the relevant input field. For this we use the &lt;label&gt; element.</a:t>
            </a:r>
          </a:p>
          <a:p>
            <a:pPr eaLnBrk="1" hangingPunct="1"/>
            <a:endParaRPr lang="en-GB" dirty="0" smtClean="0"/>
          </a:p>
          <a:p>
            <a:pPr eaLnBrk="1" hangingPunct="1"/>
            <a:r>
              <a:rPr lang="en-GB" dirty="0" smtClean="0"/>
              <a:t>We also need to provide a mechanism for users to check what they have entered in the form, and to make any corrections before submission. This requires a server that runs an application such as PHP or ColdFusion. The simplest method is to make the form “action” point to another web page that displays the results of the input so that the user can confirm the details, or go back to the form to make changes. Better solutions provide help to the user by identifying empty fields, or inputs that are not in the required format. If suggestions are used - make it clear which input field requires the</a:t>
            </a:r>
            <a:r>
              <a:rPr lang="en-GB" baseline="0" dirty="0" smtClean="0"/>
              <a:t> data.</a:t>
            </a:r>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DF05727D-4A5D-4AFF-A446-7DE3FE0DADE5}" type="slidenum">
              <a:rPr lang="en-GB" smtClean="0"/>
              <a:pPr>
                <a:defRPr/>
              </a:pPr>
              <a:t>27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A96A2F1A-D0D2-4724-9744-A6F9FDE8266A}" type="slidenum">
              <a:rPr lang="en-GB" smtClean="0"/>
              <a:pPr>
                <a:defRPr/>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http://www.washington.edu/doit/Video/comp_acc.html</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baseline="-25000">
                <a:solidFill>
                  <a:schemeClr val="tx1"/>
                </a:solidFill>
                <a:latin typeface="Trebuchet MS" pitchFamily="34" charset="0"/>
              </a:defRPr>
            </a:lvl1pPr>
            <a:lvl2pPr marL="742950" indent="-285750" defTabSz="923925" eaLnBrk="0" hangingPunct="0">
              <a:defRPr baseline="-25000">
                <a:solidFill>
                  <a:schemeClr val="tx1"/>
                </a:solidFill>
                <a:latin typeface="Trebuchet MS" pitchFamily="34" charset="0"/>
              </a:defRPr>
            </a:lvl2pPr>
            <a:lvl3pPr marL="1143000" indent="-228600" defTabSz="923925" eaLnBrk="0" hangingPunct="0">
              <a:defRPr baseline="-25000">
                <a:solidFill>
                  <a:schemeClr val="tx1"/>
                </a:solidFill>
                <a:latin typeface="Trebuchet MS" pitchFamily="34" charset="0"/>
              </a:defRPr>
            </a:lvl3pPr>
            <a:lvl4pPr marL="1600200" indent="-228600" defTabSz="923925" eaLnBrk="0" hangingPunct="0">
              <a:defRPr baseline="-25000">
                <a:solidFill>
                  <a:schemeClr val="tx1"/>
                </a:solidFill>
                <a:latin typeface="Trebuchet MS" pitchFamily="34" charset="0"/>
              </a:defRPr>
            </a:lvl4pPr>
            <a:lvl5pPr marL="2057400" indent="-228600" defTabSz="923925" eaLnBrk="0" hangingPunct="0">
              <a:defRPr baseline="-25000">
                <a:solidFill>
                  <a:schemeClr val="tx1"/>
                </a:solidFill>
                <a:latin typeface="Trebuchet MS" pitchFamily="34" charset="0"/>
              </a:defRPr>
            </a:lvl5pPr>
            <a:lvl6pPr marL="2514600" indent="-228600" defTabSz="923925" eaLnBrk="0" fontAlgn="base" hangingPunct="0">
              <a:spcBef>
                <a:spcPct val="0"/>
              </a:spcBef>
              <a:spcAft>
                <a:spcPct val="0"/>
              </a:spcAft>
              <a:defRPr baseline="-25000">
                <a:solidFill>
                  <a:schemeClr val="tx1"/>
                </a:solidFill>
                <a:latin typeface="Trebuchet MS" pitchFamily="34" charset="0"/>
              </a:defRPr>
            </a:lvl6pPr>
            <a:lvl7pPr marL="2971800" indent="-228600" defTabSz="923925" eaLnBrk="0" fontAlgn="base" hangingPunct="0">
              <a:spcBef>
                <a:spcPct val="0"/>
              </a:spcBef>
              <a:spcAft>
                <a:spcPct val="0"/>
              </a:spcAft>
              <a:defRPr baseline="-25000">
                <a:solidFill>
                  <a:schemeClr val="tx1"/>
                </a:solidFill>
                <a:latin typeface="Trebuchet MS" pitchFamily="34" charset="0"/>
              </a:defRPr>
            </a:lvl7pPr>
            <a:lvl8pPr marL="3429000" indent="-228600" defTabSz="923925" eaLnBrk="0" fontAlgn="base" hangingPunct="0">
              <a:spcBef>
                <a:spcPct val="0"/>
              </a:spcBef>
              <a:spcAft>
                <a:spcPct val="0"/>
              </a:spcAft>
              <a:defRPr baseline="-25000">
                <a:solidFill>
                  <a:schemeClr val="tx1"/>
                </a:solidFill>
                <a:latin typeface="Trebuchet MS" pitchFamily="34" charset="0"/>
              </a:defRPr>
            </a:lvl8pPr>
            <a:lvl9pPr marL="3886200" indent="-228600" defTabSz="923925" eaLnBrk="0" fontAlgn="base" hangingPunct="0">
              <a:spcBef>
                <a:spcPct val="0"/>
              </a:spcBef>
              <a:spcAft>
                <a:spcPct val="0"/>
              </a:spcAft>
              <a:defRPr baseline="-25000">
                <a:solidFill>
                  <a:schemeClr val="tx1"/>
                </a:solidFill>
                <a:latin typeface="Trebuchet MS" pitchFamily="34" charset="0"/>
              </a:defRPr>
            </a:lvl9pPr>
          </a:lstStyle>
          <a:p>
            <a:pPr eaLnBrk="1" hangingPunct="1"/>
            <a:fld id="{67583B46-2370-4D2B-AACF-3AB4AC2C553D}" type="slidenum">
              <a:rPr lang="en-GB" baseline="0" smtClean="0">
                <a:latin typeface="Arial" charset="0"/>
              </a:rPr>
              <a:pPr eaLnBrk="1" hangingPunct="1"/>
              <a:t>4</a:t>
            </a:fld>
            <a:endParaRPr lang="en-GB" baseline="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GB" dirty="0" smtClean="0"/>
              <a:t>Protected characteristics (PC)</a:t>
            </a:r>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DC8DE08D-F22B-475E-9E56-807258ABAA51}" type="slidenum">
              <a:rPr lang="en-GB" smtClean="0"/>
              <a:pPr>
                <a:defRPr/>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25781856-8D52-4CE3-9259-1C72F7727BBC}" type="slidenum">
              <a:rPr lang="en-GB" smtClean="0"/>
              <a:pPr>
                <a:defRPr/>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Definition of pour: flowing out of and into…</a:t>
            </a:r>
          </a:p>
        </p:txBody>
      </p:sp>
      <p:sp>
        <p:nvSpPr>
          <p:cNvPr id="4" name="Slide Number Placeholder 3"/>
          <p:cNvSpPr>
            <a:spLocks noGrp="1"/>
          </p:cNvSpPr>
          <p:nvPr>
            <p:ph type="sldNum" sz="quarter" idx="10"/>
          </p:nvPr>
        </p:nvSpPr>
        <p:spPr/>
        <p:txBody>
          <a:bodyPr/>
          <a:lstStyle/>
          <a:p>
            <a:fld id="{07653C8C-7759-AC4B-8232-967D86919F22}" type="slidenum">
              <a:rPr lang="en-US" smtClean="0"/>
              <a:t>9</a:t>
            </a:fld>
            <a:endParaRPr lang="en-US"/>
          </a:p>
        </p:txBody>
      </p:sp>
    </p:spTree>
    <p:extLst>
      <p:ext uri="{BB962C8B-B14F-4D97-AF65-F5344CB8AC3E}">
        <p14:creationId xmlns:p14="http://schemas.microsoft.com/office/powerpoint/2010/main" val="77873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67008940-3815-4FDA-9F16-65E7B75982F7}" type="slidenum">
              <a:rPr lang="en-GB" smtClean="0"/>
              <a:pPr>
                <a:defRPr/>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67008940-3815-4FDA-9F16-65E7B75982F7}" type="slidenum">
              <a:rPr lang="en-GB" smtClean="0"/>
              <a:pPr>
                <a:defRPr/>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736AF027-1FB7-470C-8599-32C63B2A5362}" type="slidenum">
              <a:rPr lang="en-GB" smtClean="0"/>
              <a:pPr>
                <a:defRPr/>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GB" dirty="0" smtClean="0"/>
          </a:p>
        </p:txBody>
      </p:sp>
      <p:sp>
        <p:nvSpPr>
          <p:cNvPr id="4" name="Header Placeholder 3"/>
          <p:cNvSpPr>
            <a:spLocks noGrp="1"/>
          </p:cNvSpPr>
          <p:nvPr>
            <p:ph type="hdr" sz="quarter"/>
          </p:nvPr>
        </p:nvSpPr>
        <p:spPr/>
        <p:txBody>
          <a:bodyPr/>
          <a:lstStyle/>
          <a:p>
            <a:pPr>
              <a:defRPr/>
            </a:pPr>
            <a:r>
              <a:rPr lang="en-GB" smtClean="0"/>
              <a:t>Technical Workshop</a:t>
            </a:r>
            <a:endParaRPr lang="en-GB"/>
          </a:p>
        </p:txBody>
      </p:sp>
      <p:sp>
        <p:nvSpPr>
          <p:cNvPr id="5" name="Slide Number Placeholder 4"/>
          <p:cNvSpPr>
            <a:spLocks noGrp="1"/>
          </p:cNvSpPr>
          <p:nvPr>
            <p:ph type="sldNum" sz="quarter" idx="5"/>
          </p:nvPr>
        </p:nvSpPr>
        <p:spPr/>
        <p:txBody>
          <a:bodyPr/>
          <a:lstStyle/>
          <a:p>
            <a:pPr>
              <a:defRPr/>
            </a:pPr>
            <a:fld id="{9121306F-6595-46CA-A0A2-3D04B66AA791}" type="slidenum">
              <a:rPr lang="en-GB" smtClean="0"/>
              <a:pPr>
                <a:defRPr/>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3600"/>
            </a:lvl1pPr>
          </a:lstStyle>
          <a:p>
            <a:r>
              <a:rPr lang="en-GB" dirty="0" smtClean="0"/>
              <a:t>Click to edit Master title style</a:t>
            </a:r>
            <a:endParaRPr lang="en-US" dirty="0"/>
          </a:p>
        </p:txBody>
      </p:sp>
      <p:sp>
        <p:nvSpPr>
          <p:cNvPr id="15" name="Content Placeholder 14"/>
          <p:cNvSpPr>
            <a:spLocks noGrp="1"/>
          </p:cNvSpPr>
          <p:nvPr>
            <p:ph sz="quarter" idx="10"/>
          </p:nvPr>
        </p:nvSpPr>
        <p:spPr>
          <a:xfrm>
            <a:off x="457200" y="1628804"/>
            <a:ext cx="8229599" cy="4516501"/>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p:cNvPicPr>
            <a:picLocks noChangeAspect="1"/>
          </p:cNvPicPr>
          <p:nvPr userDrawn="1"/>
        </p:nvPicPr>
        <p:blipFill>
          <a:blip r:embed="rId3"/>
          <a:stretch>
            <a:fillRect/>
          </a:stretch>
        </p:blipFill>
        <p:spPr>
          <a:xfrm>
            <a:off x="7041226" y="4486316"/>
            <a:ext cx="1983582" cy="1888301"/>
          </a:xfrm>
          <a:prstGeom prst="rect">
            <a:avLst/>
          </a:prstGeom>
        </p:spPr>
      </p:pic>
    </p:spTree>
    <p:extLst>
      <p:ext uri="{BB962C8B-B14F-4D97-AF65-F5344CB8AC3E}">
        <p14:creationId xmlns:p14="http://schemas.microsoft.com/office/powerpoint/2010/main" val="349498789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7041226" y="4486316"/>
            <a:ext cx="1983582" cy="1888301"/>
          </a:xfrm>
          <a:prstGeom prst="rect">
            <a:avLst/>
          </a:prstGeom>
        </p:spPr>
      </p:pic>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Date Placeholder 3"/>
          <p:cNvSpPr>
            <a:spLocks noGrp="1"/>
          </p:cNvSpPr>
          <p:nvPr>
            <p:ph type="dt" sz="half" idx="2"/>
          </p:nvPr>
        </p:nvSpPr>
        <p:spPr>
          <a:xfrm>
            <a:off x="1219200" y="6374617"/>
            <a:ext cx="2133600" cy="365125"/>
          </a:xfrm>
          <a:prstGeom prst="rect">
            <a:avLst/>
          </a:prstGeom>
        </p:spPr>
        <p:txBody>
          <a:bodyPr vert="horz" lIns="91440" tIns="45720" rIns="91440" bIns="45720" rtlCol="0" anchor="ctr"/>
          <a:lstStyle>
            <a:lvl1pPr algn="l">
              <a:defRPr sz="1200">
                <a:solidFill>
                  <a:schemeClr val="tx1">
                    <a:tint val="75000"/>
                  </a:schemeClr>
                </a:solidFill>
                <a:latin typeface="Hypatia Sans Pro"/>
              </a:defRPr>
            </a:lvl1pPr>
          </a:lstStyle>
          <a:p>
            <a:fld id="{FD1F630C-B386-7C47-8CC4-30BE3C597326}" type="datetimeFigureOut">
              <a:rPr lang="en-US" smtClean="0"/>
              <a:pPr/>
              <a:t>27/05/2014</a:t>
            </a:fld>
            <a:endParaRPr lang="en-US" dirty="0"/>
          </a:p>
        </p:txBody>
      </p:sp>
      <p:sp>
        <p:nvSpPr>
          <p:cNvPr id="15" name="Content Placeholder 14"/>
          <p:cNvSpPr>
            <a:spLocks noGrp="1"/>
          </p:cNvSpPr>
          <p:nvPr>
            <p:ph sz="quarter" idx="10"/>
          </p:nvPr>
        </p:nvSpPr>
        <p:spPr>
          <a:xfrm>
            <a:off x="457200" y="1619601"/>
            <a:ext cx="8229600" cy="453672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7119953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D1F630C-B386-7C47-8CC4-30BE3C597326}" type="datetimeFigureOut">
              <a:rPr lang="en-US" smtClean="0"/>
              <a:pPr/>
              <a:t>27/05/2014</a:t>
            </a:fld>
            <a:endParaRPr lang="en-US" dirty="0"/>
          </a:p>
        </p:txBody>
      </p:sp>
      <p:sp>
        <p:nvSpPr>
          <p:cNvPr id="9" name="Content Placeholder 8"/>
          <p:cNvSpPr>
            <a:spLocks noGrp="1"/>
          </p:cNvSpPr>
          <p:nvPr>
            <p:ph sz="quarter" idx="11"/>
          </p:nvPr>
        </p:nvSpPr>
        <p:spPr>
          <a:xfrm>
            <a:off x="457200" y="1711624"/>
            <a:ext cx="8229600" cy="43894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9026823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883920" y="6356350"/>
            <a:ext cx="1706880" cy="365125"/>
          </a:xfrm>
          <a:prstGeom prst="rect">
            <a:avLst/>
          </a:prstGeom>
        </p:spPr>
        <p:txBody>
          <a:bodyPr vert="horz" lIns="91440" tIns="45720" rIns="91440" bIns="45720" rtlCol="0" anchor="ctr"/>
          <a:lstStyle>
            <a:lvl1pPr algn="l">
              <a:defRPr sz="1200">
                <a:solidFill>
                  <a:schemeClr val="tx1">
                    <a:tint val="75000"/>
                  </a:schemeClr>
                </a:solidFill>
                <a:latin typeface="Hypatia Sans Pro"/>
              </a:defRPr>
            </a:lvl1pPr>
          </a:lstStyle>
          <a:p>
            <a:fld id="{FD1F630C-B386-7C47-8CC4-30BE3C597326}" type="datetimeFigureOut">
              <a:rPr lang="en-US" smtClean="0"/>
              <a:pPr/>
              <a:t>27/05/2014</a:t>
            </a:fld>
            <a:endParaRPr lang="en-US" dirty="0"/>
          </a:p>
        </p:txBody>
      </p:sp>
      <p:pic>
        <p:nvPicPr>
          <p:cNvPr id="5" name="Picture 4"/>
          <p:cNvPicPr>
            <a:picLocks noChangeAspect="1"/>
          </p:cNvPicPr>
          <p:nvPr userDrawn="1"/>
        </p:nvPicPr>
        <p:blipFill>
          <a:blip r:embed="rId6"/>
          <a:stretch>
            <a:fillRect/>
          </a:stretch>
        </p:blipFill>
        <p:spPr>
          <a:xfrm>
            <a:off x="7041226" y="4486316"/>
            <a:ext cx="1983582" cy="1888301"/>
          </a:xfrm>
          <a:prstGeom prst="rect">
            <a:avLst/>
          </a:prstGeom>
        </p:spPr>
      </p:pic>
    </p:spTree>
    <p:extLst>
      <p:ext uri="{BB962C8B-B14F-4D97-AF65-F5344CB8AC3E}">
        <p14:creationId xmlns:p14="http://schemas.microsoft.com/office/powerpoint/2010/main" val="378197635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200" b="0" i="0" kern="1200">
          <a:solidFill>
            <a:schemeClr val="tx1"/>
          </a:solidFill>
          <a:latin typeface="Hypatia Sans Pro Light"/>
          <a:ea typeface="+mj-ea"/>
          <a:cs typeface="+mj-cs"/>
        </a:defRPr>
      </a:lvl1pPr>
    </p:titleStyle>
    <p:bodyStyle>
      <a:lvl1pPr marL="342900" indent="-342900" algn="l" defTabSz="457200" rtl="0" eaLnBrk="1" latinLnBrk="0" hangingPunct="1">
        <a:spcBef>
          <a:spcPct val="20000"/>
        </a:spcBef>
        <a:buFont typeface="Arial"/>
        <a:buChar char="•"/>
        <a:defRPr sz="2000" b="0" i="0" kern="1200" baseline="0">
          <a:solidFill>
            <a:schemeClr val="tx1"/>
          </a:solidFill>
          <a:latin typeface="Hypatia Sans Pro Semibold"/>
          <a:ea typeface="+mn-ea"/>
          <a:cs typeface="+mn-cs"/>
        </a:defRPr>
      </a:lvl1pPr>
      <a:lvl2pPr marL="742950" indent="-28575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2pPr>
      <a:lvl3pPr marL="11430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3pPr>
      <a:lvl4pPr marL="16002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4pPr>
      <a:lvl5pPr marL="20574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upload.wikimedia.org/wikipedia/commons/a/a3/Underground_no-text.svg" TargetMode="Externa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1.jpeg"/><Relationship Id="rId5" Type="http://schemas.openxmlformats.org/officeDocument/2006/relationships/hyperlink" Target="http://www.youtube.com/watch?v=-_ZZsrpBulM" TargetMode="External"/><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slide" Target="slide5.xml"/><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hyperlink" Target="http://upload.wikimedia.org/wikipedia/commons/a/a3/Underground_no-text.sv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0.jpeg"/><Relationship Id="rId5"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www.w3.org/WAI/demos/bad/after/new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www.w3.org/WAI/demos/bad/before/home.html"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9.jpeg"/><Relationship Id="rId13"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freedigitalphotos.net/" TargetMode="External"/><Relationship Id="rId4" Type="http://schemas.openxmlformats.org/officeDocument/2006/relationships/hyperlink" Target="http://upload.wikimedia.org/wikipedia/commons/a/a3/Underground_no-text.svg" TargetMode="External"/><Relationship Id="rId5" Type="http://schemas.openxmlformats.org/officeDocument/2006/relationships/image" Target="../media/image3.png"/><Relationship Id="rId6" Type="http://schemas.openxmlformats.org/officeDocument/2006/relationships/slide" Target="slide5.xml"/><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dl.groovygecko.net/anon.groovy/clients/rnib/blueplanet.mp3" TargetMode="External"/><Relationship Id="rId5" Type="http://schemas.openxmlformats.org/officeDocument/2006/relationships/image" Target="../media/image30.png"/><Relationship Id="rId6"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5" Type="http://schemas.openxmlformats.org/officeDocument/2006/relationships/image" Target="../media/image32.jpeg"/><Relationship Id="rId6" Type="http://schemas.openxmlformats.org/officeDocument/2006/relationships/image" Target="../media/image33.jpg"/><Relationship Id="rId1" Type="http://schemas.openxmlformats.org/officeDocument/2006/relationships/slideLayout" Target="../slideLayouts/slideLayout1.xml"/><Relationship Id="rId2" Type="http://schemas.openxmlformats.org/officeDocument/2006/relationships/image" Target="../media/image3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4.jpeg"/><Relationship Id="rId5" Type="http://schemas.openxmlformats.org/officeDocument/2006/relationships/image" Target="../media/image35.jpg"/><Relationship Id="rId6" Type="http://schemas.openxmlformats.org/officeDocument/2006/relationships/image" Target="../media/image31.gif"/><Relationship Id="rId7" Type="http://schemas.openxmlformats.org/officeDocument/2006/relationships/image" Target="../media/image36.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6.jpeg"/><Relationship Id="rId5" Type="http://schemas.openxmlformats.org/officeDocument/2006/relationships/image" Target="../media/image5.jpeg"/><Relationship Id="rId6" Type="http://schemas.openxmlformats.org/officeDocument/2006/relationships/image" Target="../media/image31.gi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4" Type="http://schemas.openxmlformats.org/officeDocument/2006/relationships/image" Target="../media/image10.jpe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25.jp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upload.wikimedia.org/wikipedia/commons/a/a3/Underground_no-text.svg" TargetMode="Externa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upload.wikimedia.org/wikipedia/commons/a/a3/Underground_no-text.svg" TargetMode="Externa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0.jpeg"/><Relationship Id="rId5" Type="http://schemas.openxmlformats.org/officeDocument/2006/relationships/image" Target="../media/image9.jpeg"/><Relationship Id="rId6" Type="http://schemas.openxmlformats.org/officeDocument/2006/relationships/image" Target="../media/image4.jpeg"/><Relationship Id="rId7" Type="http://schemas.openxmlformats.org/officeDocument/2006/relationships/image" Target="../media/image8.jpeg"/><Relationship Id="rId8" Type="http://schemas.openxmlformats.org/officeDocument/2006/relationships/image" Target="../media/image6.jpeg"/><Relationship Id="rId9" Type="http://schemas.openxmlformats.org/officeDocument/2006/relationships/image" Target="../media/image5.jpeg"/><Relationship Id="rId10" Type="http://schemas.openxmlformats.org/officeDocument/2006/relationships/slide" Target="slide27.xml"/><Relationship Id="rId11"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slide" Target="slide5.xml"/></Relationships>
</file>

<file path=ppt/slides/_rels/slide4.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png"/><Relationship Id="rId13"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slide" Target="slide5.xml"/><Relationship Id="rId9" Type="http://schemas.openxmlformats.org/officeDocument/2006/relationships/image" Target="../media/image10.jpeg"/><Relationship Id="rId10"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jpeg"/><Relationship Id="rId5" Type="http://schemas.openxmlformats.org/officeDocument/2006/relationships/image" Target="../media/image8.jpe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slide" Target="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a:t>
            </a:fld>
            <a:endParaRPr lang="en-GB" sz="1000" dirty="0">
              <a:solidFill>
                <a:schemeClr val="bg1"/>
              </a:solidFill>
              <a:latin typeface="Hypatia Sans Pro" pitchFamily="34" charset="0"/>
            </a:endParaRPr>
          </a:p>
        </p:txBody>
      </p:sp>
      <p:sp>
        <p:nvSpPr>
          <p:cNvPr id="4" name="Rectangle 2"/>
          <p:cNvSpPr txBox="1">
            <a:spLocks noChangeArrowheads="1"/>
          </p:cNvSpPr>
          <p:nvPr/>
        </p:nvSpPr>
        <p:spPr>
          <a:xfrm>
            <a:off x="1143000" y="1209828"/>
            <a:ext cx="7162800" cy="1905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200" b="0" i="0" kern="1200">
                <a:solidFill>
                  <a:schemeClr val="tx1"/>
                </a:solidFill>
                <a:latin typeface="Hypatia Sans Pro Light"/>
                <a:ea typeface="+mj-ea"/>
                <a:cs typeface="+mj-cs"/>
              </a:defRPr>
            </a:lvl1pPr>
          </a:lstStyle>
          <a:p>
            <a:r>
              <a:rPr lang="en-GB" sz="2400" b="1" dirty="0" smtClean="0"/>
              <a:t>Accessing Digital Materials</a:t>
            </a:r>
            <a:endParaRPr lang="en-GB" sz="2400" dirty="0"/>
          </a:p>
        </p:txBody>
      </p:sp>
      <p:sp>
        <p:nvSpPr>
          <p:cNvPr id="5" name="Rectangle 3"/>
          <p:cNvSpPr txBox="1">
            <a:spLocks noChangeArrowheads="1"/>
          </p:cNvSpPr>
          <p:nvPr/>
        </p:nvSpPr>
        <p:spPr>
          <a:xfrm>
            <a:off x="1371600" y="1402080"/>
            <a:ext cx="6400800" cy="4183752"/>
          </a:xfrm>
          <a:prstGeom prst="rect">
            <a:avLst/>
          </a:prstGeom>
        </p:spPr>
        <p:txBody>
          <a:bodyPr/>
          <a:lstStyle>
            <a:lvl1pPr marL="342900" indent="-342900" algn="l" defTabSz="457200" rtl="0" eaLnBrk="1" latinLnBrk="0" hangingPunct="1">
              <a:spcBef>
                <a:spcPct val="20000"/>
              </a:spcBef>
              <a:buFont typeface="Arial"/>
              <a:buChar char="•"/>
              <a:defRPr sz="2000" b="0" i="0" kern="1200" baseline="0">
                <a:solidFill>
                  <a:schemeClr val="tx1"/>
                </a:solidFill>
                <a:latin typeface="Hypatia Sans Pro Semibold"/>
                <a:ea typeface="+mn-ea"/>
                <a:cs typeface="+mn-cs"/>
              </a:defRPr>
            </a:lvl1pPr>
            <a:lvl2pPr marL="742950" indent="-28575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2pPr>
            <a:lvl3pPr marL="11430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3pPr>
            <a:lvl4pPr marL="16002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4pPr>
            <a:lvl5pPr marL="20574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dirty="0">
              <a:latin typeface="Hypatia Sans Pro" pitchFamily="34" charset="0"/>
            </a:endParaRPr>
          </a:p>
          <a:p>
            <a:pPr marL="0" indent="0" algn="ctr">
              <a:buNone/>
            </a:pPr>
            <a:endParaRPr lang="en-GB" dirty="0" smtClean="0">
              <a:latin typeface="Hypatia Sans Pro" pitchFamily="34" charset="0"/>
            </a:endParaRPr>
          </a:p>
          <a:p>
            <a:pPr marL="0" indent="0" algn="ctr">
              <a:buNone/>
            </a:pPr>
            <a:endParaRPr lang="en-GB" dirty="0">
              <a:latin typeface="Hypatia Sans Pro" pitchFamily="34" charset="0"/>
            </a:endParaRPr>
          </a:p>
          <a:p>
            <a:pPr marL="0" indent="0" algn="ctr">
              <a:buNone/>
            </a:pPr>
            <a:endParaRPr lang="en-GB" dirty="0" smtClean="0">
              <a:latin typeface="Hypatia Sans Pro" pitchFamily="34" charset="0"/>
            </a:endParaRPr>
          </a:p>
          <a:p>
            <a:pPr marL="0" indent="0" algn="ctr">
              <a:buNone/>
            </a:pPr>
            <a:endParaRPr lang="en-GB" dirty="0" smtClean="0">
              <a:latin typeface="Hypatia Sans Pro" pitchFamily="34" charset="0"/>
            </a:endParaRPr>
          </a:p>
          <a:p>
            <a:pPr marL="0" indent="0" algn="ctr">
              <a:buNone/>
            </a:pPr>
            <a:endParaRPr lang="en-GB" dirty="0" smtClean="0">
              <a:latin typeface="Hypatia Sans Pro" pitchFamily="34" charset="0"/>
            </a:endParaRPr>
          </a:p>
          <a:p>
            <a:pPr marL="0" indent="0" algn="ctr">
              <a:buNone/>
            </a:pPr>
            <a:r>
              <a:rPr lang="en-GB" dirty="0" smtClean="0">
                <a:latin typeface="Hypatia Sans Pro" pitchFamily="34" charset="0"/>
              </a:rPr>
              <a:t>Penny Everett</a:t>
            </a:r>
          </a:p>
          <a:p>
            <a:pPr marL="0" indent="0" algn="ctr">
              <a:buNone/>
            </a:pPr>
            <a:r>
              <a:rPr lang="en-GB" dirty="0" smtClean="0">
                <a:latin typeface="Hypatia Sans Pro" pitchFamily="34" charset="0"/>
              </a:rPr>
              <a:t>Web Accessibility Consultant</a:t>
            </a:r>
          </a:p>
          <a:p>
            <a:pPr marL="0" indent="0" algn="ctr">
              <a:buNone/>
            </a:pPr>
            <a:r>
              <a:rPr lang="en-GB" b="1" dirty="0" smtClean="0">
                <a:solidFill>
                  <a:srgbClr val="7030A0"/>
                </a:solidFill>
                <a:latin typeface="Hypatia Sans Pro" pitchFamily="34" charset="0"/>
              </a:rPr>
              <a:t>VerseOne Technologies Ltd</a:t>
            </a:r>
          </a:p>
        </p:txBody>
      </p:sp>
      <p:grpSp>
        <p:nvGrpSpPr>
          <p:cNvPr id="6" name="Group 5"/>
          <p:cNvGrpSpPr/>
          <p:nvPr/>
        </p:nvGrpSpPr>
        <p:grpSpPr>
          <a:xfrm>
            <a:off x="3908078" y="2503546"/>
            <a:ext cx="1565213" cy="1091561"/>
            <a:chOff x="1619672" y="1124744"/>
            <a:chExt cx="6096000" cy="4953001"/>
          </a:xfrm>
        </p:grpSpPr>
        <p:pic>
          <p:nvPicPr>
            <p:cNvPr id="7" name="Picture 6" descr="File:Underground no-text.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24744"/>
              <a:ext cx="6096000" cy="4953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31368" y="2978288"/>
              <a:ext cx="5472607" cy="1256894"/>
            </a:xfrm>
            <a:prstGeom prst="rect">
              <a:avLst/>
            </a:prstGeom>
            <a:noFill/>
          </p:spPr>
          <p:txBody>
            <a:bodyPr wrap="square" rtlCol="0">
              <a:spAutoFit/>
            </a:bodyPr>
            <a:lstStyle/>
            <a:p>
              <a:pPr algn="ctr"/>
              <a:r>
                <a:rPr lang="en-GB" sz="1200" dirty="0" smtClean="0">
                  <a:solidFill>
                    <a:schemeClr val="bg1"/>
                  </a:solidFill>
                  <a:latin typeface="GillSans" panose="020B0602020204020204" pitchFamily="34" charset="0"/>
                </a:rPr>
                <a:t>MIND THE GAP</a:t>
              </a:r>
              <a:endParaRPr lang="en-GB" sz="1200" dirty="0">
                <a:solidFill>
                  <a:schemeClr val="bg1"/>
                </a:solidFill>
                <a:latin typeface="GillSans" panose="020B0602020204020204" pitchFamily="34" charset="0"/>
              </a:endParaRPr>
            </a:p>
          </p:txBody>
        </p:sp>
      </p:grpSp>
    </p:spTree>
    <p:extLst>
      <p:ext uri="{BB962C8B-B14F-4D97-AF65-F5344CB8AC3E}">
        <p14:creationId xmlns:p14="http://schemas.microsoft.com/office/powerpoint/2010/main" val="24973468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3333FF"/>
                </a:solidFill>
              </a:rPr>
              <a:t>Perceivable</a:t>
            </a:r>
            <a:r>
              <a:rPr lang="en-GB" sz="4000" dirty="0"/>
              <a:t> </a:t>
            </a:r>
            <a:r>
              <a:rPr lang="en-GB" sz="2400" dirty="0" smtClean="0"/>
              <a:t>(distinguishable)</a:t>
            </a:r>
            <a:endParaRPr lang="en-GB" sz="2400" dirty="0"/>
          </a:p>
        </p:txBody>
      </p:sp>
      <p:sp>
        <p:nvSpPr>
          <p:cNvPr id="5" name="Rectangle 4"/>
          <p:cNvSpPr/>
          <p:nvPr/>
        </p:nvSpPr>
        <p:spPr>
          <a:xfrm>
            <a:off x="1768007" y="2203725"/>
            <a:ext cx="1809750" cy="594599"/>
          </a:xfrm>
          <a:prstGeom prst="rect">
            <a:avLst/>
          </a:prstGeom>
          <a:solidFill>
            <a:srgbClr val="42C4DD"/>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115B83"/>
                </a:solidFill>
                <a:latin typeface="ITC Bookman" pitchFamily="18" charset="0"/>
                <a:cs typeface="Times New Roman" pitchFamily="18" charset="0"/>
              </a:rPr>
              <a:t>Ipsum</a:t>
            </a:r>
            <a:r>
              <a:rPr lang="en-GB" sz="1200" b="1" dirty="0" smtClean="0">
                <a:solidFill>
                  <a:srgbClr val="115B83"/>
                </a:solidFill>
                <a:latin typeface="ITC Bookman" pitchFamily="18" charset="0"/>
                <a:cs typeface="Times New Roman" pitchFamily="18" charset="0"/>
              </a:rPr>
              <a:t> </a:t>
            </a:r>
            <a:r>
              <a:rPr lang="en-GB" sz="1200" b="1" dirty="0" err="1" smtClean="0">
                <a:solidFill>
                  <a:srgbClr val="115B83"/>
                </a:solidFill>
                <a:latin typeface="ITC Bookman" pitchFamily="18" charset="0"/>
                <a:cs typeface="Times New Roman" pitchFamily="18" charset="0"/>
              </a:rPr>
              <a:t>Lorem</a:t>
            </a:r>
            <a:endParaRPr lang="en-GB" sz="1200" b="1" dirty="0" smtClean="0">
              <a:solidFill>
                <a:srgbClr val="115B83"/>
              </a:solidFill>
              <a:latin typeface="ITC Bookman" pitchFamily="18" charset="0"/>
              <a:cs typeface="Times New Roman" pitchFamily="18" charset="0"/>
            </a:endParaRPr>
          </a:p>
          <a:p>
            <a:r>
              <a:rPr lang="en-GB" sz="1050" dirty="0" err="1">
                <a:latin typeface="ITC Bookman" pitchFamily="18" charset="0"/>
              </a:rPr>
              <a:t>dolor</a:t>
            </a:r>
            <a:r>
              <a:rPr lang="en-GB" sz="1050" dirty="0">
                <a:latin typeface="ITC Bookman" pitchFamily="18" charset="0"/>
              </a:rPr>
              <a:t> </a:t>
            </a:r>
            <a:r>
              <a:rPr lang="en-GB" sz="1050" dirty="0" err="1" smtClean="0">
                <a:latin typeface="ITC Bookman" pitchFamily="18" charset="0"/>
              </a:rPr>
              <a:t>amet</a:t>
            </a:r>
            <a:r>
              <a:rPr lang="en-GB" sz="1050" dirty="0" smtClean="0">
                <a:latin typeface="ITC Bookman" pitchFamily="18" charset="0"/>
              </a:rPr>
              <a:t> </a:t>
            </a:r>
            <a:r>
              <a:rPr lang="en-GB" sz="1050" dirty="0">
                <a:latin typeface="ITC Bookman" pitchFamily="18" charset="0"/>
              </a:rPr>
              <a:t>magna </a:t>
            </a:r>
            <a:r>
              <a:rPr lang="en-GB" sz="1050" dirty="0" smtClean="0">
                <a:latin typeface="ITC Bookman" pitchFamily="18" charset="0"/>
              </a:rPr>
              <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6" name="TextBox 5"/>
          <p:cNvSpPr txBox="1"/>
          <p:nvPr/>
        </p:nvSpPr>
        <p:spPr>
          <a:xfrm>
            <a:off x="3034833" y="2608538"/>
            <a:ext cx="466724" cy="153888"/>
          </a:xfrm>
          <a:prstGeom prst="rect">
            <a:avLst/>
          </a:prstGeom>
          <a:solidFill>
            <a:srgbClr val="0070C0"/>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7" name="Rectangle 6"/>
          <p:cNvSpPr/>
          <p:nvPr/>
        </p:nvSpPr>
        <p:spPr>
          <a:xfrm>
            <a:off x="3682532" y="2203725"/>
            <a:ext cx="1809750" cy="594599"/>
          </a:xfrm>
          <a:prstGeom prst="rect">
            <a:avLst/>
          </a:prstGeom>
          <a:solidFill>
            <a:srgbClr val="AFBD36"/>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0D8743"/>
                </a:solidFill>
                <a:latin typeface="ITC Bookman" pitchFamily="18" charset="0"/>
                <a:cs typeface="Times New Roman" pitchFamily="18" charset="0"/>
              </a:rPr>
              <a:t>Ipsum</a:t>
            </a:r>
            <a:r>
              <a:rPr lang="en-GB" sz="1200" b="1" dirty="0" smtClean="0">
                <a:solidFill>
                  <a:srgbClr val="0D8743"/>
                </a:solidFill>
                <a:latin typeface="ITC Bookman" pitchFamily="18" charset="0"/>
                <a:cs typeface="Times New Roman" pitchFamily="18" charset="0"/>
              </a:rPr>
              <a:t> </a:t>
            </a:r>
            <a:r>
              <a:rPr lang="en-GB" sz="1200" b="1" dirty="0" err="1" smtClean="0">
                <a:solidFill>
                  <a:srgbClr val="0D8743"/>
                </a:solidFill>
                <a:latin typeface="ITC Bookman" pitchFamily="18" charset="0"/>
                <a:cs typeface="Times New Roman" pitchFamily="18" charset="0"/>
              </a:rPr>
              <a:t>Lorem</a:t>
            </a:r>
            <a:endParaRPr lang="en-GB" sz="1200" b="1" dirty="0" smtClean="0">
              <a:solidFill>
                <a:srgbClr val="0D8743"/>
              </a:solidFill>
              <a:latin typeface="ITC Bookman" pitchFamily="18" charset="0"/>
              <a:cs typeface="Times New Roman" pitchFamily="18" charset="0"/>
            </a:endParaRPr>
          </a:p>
          <a:p>
            <a:r>
              <a:rPr lang="en-GB" sz="1050" dirty="0" err="1" smtClean="0">
                <a:latin typeface="ITC Bookman" pitchFamily="18" charset="0"/>
              </a:rPr>
              <a:t>Dolor</a:t>
            </a:r>
            <a:r>
              <a:rPr lang="en-GB" sz="1050" dirty="0" smtClean="0">
                <a:latin typeface="ITC Bookman" pitchFamily="18" charset="0"/>
              </a:rPr>
              <a:t> </a:t>
            </a:r>
            <a:r>
              <a:rPr lang="en-GB" sz="1050" dirty="0" err="1" smtClean="0">
                <a:latin typeface="ITC Bookman" pitchFamily="18" charset="0"/>
              </a:rPr>
              <a:t>amet</a:t>
            </a:r>
            <a:r>
              <a:rPr lang="en-GB" sz="1050" dirty="0" smtClean="0">
                <a:latin typeface="ITC Bookman" pitchFamily="18" charset="0"/>
              </a:rPr>
              <a:t> magna</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8" name="TextBox 7"/>
          <p:cNvSpPr txBox="1"/>
          <p:nvPr/>
        </p:nvSpPr>
        <p:spPr>
          <a:xfrm>
            <a:off x="4949358" y="2608538"/>
            <a:ext cx="466724" cy="153888"/>
          </a:xfrm>
          <a:prstGeom prst="rect">
            <a:avLst/>
          </a:prstGeom>
          <a:solidFill>
            <a:srgbClr val="0D8743"/>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9" name="Rectangle 8"/>
          <p:cNvSpPr/>
          <p:nvPr/>
        </p:nvSpPr>
        <p:spPr>
          <a:xfrm>
            <a:off x="5606582" y="2203724"/>
            <a:ext cx="1809750" cy="594599"/>
          </a:xfrm>
          <a:prstGeom prst="rect">
            <a:avLst/>
          </a:prstGeom>
          <a:solidFill>
            <a:srgbClr val="F58024"/>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FDB822"/>
                </a:solidFill>
                <a:latin typeface="ITC Bookman" pitchFamily="18" charset="0"/>
                <a:cs typeface="Times New Roman" pitchFamily="18" charset="0"/>
              </a:rPr>
              <a:t>Ipsum</a:t>
            </a:r>
            <a:r>
              <a:rPr lang="en-GB" sz="1200" b="1" dirty="0" smtClean="0">
                <a:solidFill>
                  <a:srgbClr val="FDB822"/>
                </a:solidFill>
                <a:latin typeface="ITC Bookman" pitchFamily="18" charset="0"/>
                <a:cs typeface="Times New Roman" pitchFamily="18" charset="0"/>
              </a:rPr>
              <a:t> </a:t>
            </a:r>
            <a:r>
              <a:rPr lang="en-GB" sz="1200" b="1" dirty="0" err="1" smtClean="0">
                <a:solidFill>
                  <a:srgbClr val="FDB822"/>
                </a:solidFill>
                <a:latin typeface="ITC Bookman" pitchFamily="18" charset="0"/>
                <a:cs typeface="Times New Roman" pitchFamily="18" charset="0"/>
              </a:rPr>
              <a:t>Lorem</a:t>
            </a:r>
            <a:endParaRPr lang="en-GB" sz="1200" b="1" dirty="0" smtClean="0">
              <a:solidFill>
                <a:srgbClr val="FDB822"/>
              </a:solidFill>
              <a:latin typeface="ITC Bookman" pitchFamily="18" charset="0"/>
              <a:cs typeface="Times New Roman" pitchFamily="18" charset="0"/>
            </a:endParaRPr>
          </a:p>
          <a:p>
            <a:r>
              <a:rPr lang="en-GB" sz="1050" dirty="0" err="1" smtClean="0">
                <a:latin typeface="ITC Bookman" pitchFamily="18" charset="0"/>
              </a:rPr>
              <a:t>Dolor</a:t>
            </a:r>
            <a:r>
              <a:rPr lang="en-GB" sz="1050" dirty="0" smtClean="0">
                <a:latin typeface="ITC Bookman" pitchFamily="18" charset="0"/>
              </a:rPr>
              <a:t> </a:t>
            </a:r>
            <a:r>
              <a:rPr lang="en-GB" sz="1050" dirty="0" err="1" smtClean="0">
                <a:latin typeface="ITC Bookman" pitchFamily="18" charset="0"/>
              </a:rPr>
              <a:t>amet</a:t>
            </a:r>
            <a:r>
              <a:rPr lang="en-GB" sz="1050" dirty="0" smtClean="0">
                <a:latin typeface="ITC Bookman" pitchFamily="18" charset="0"/>
              </a:rPr>
              <a:t> magna</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10" name="TextBox 9"/>
          <p:cNvSpPr txBox="1"/>
          <p:nvPr/>
        </p:nvSpPr>
        <p:spPr>
          <a:xfrm>
            <a:off x="6873408" y="2608537"/>
            <a:ext cx="466724" cy="153888"/>
          </a:xfrm>
          <a:prstGeom prst="rect">
            <a:avLst/>
          </a:prstGeom>
          <a:solidFill>
            <a:srgbClr val="FDB823"/>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11" name="Rectangle 10"/>
          <p:cNvSpPr/>
          <p:nvPr/>
        </p:nvSpPr>
        <p:spPr>
          <a:xfrm>
            <a:off x="1768007" y="2918100"/>
            <a:ext cx="1809750" cy="594599"/>
          </a:xfrm>
          <a:prstGeom prst="rect">
            <a:avLst/>
          </a:prstGeom>
          <a:solidFill>
            <a:srgbClr val="FDB822"/>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F58024"/>
                </a:solidFill>
                <a:latin typeface="ITC Bookman" pitchFamily="18" charset="0"/>
                <a:cs typeface="Times New Roman" pitchFamily="18" charset="0"/>
              </a:rPr>
              <a:t>Ipsum</a:t>
            </a:r>
            <a:r>
              <a:rPr lang="en-GB" sz="1200" b="1" dirty="0" smtClean="0">
                <a:solidFill>
                  <a:srgbClr val="F58024"/>
                </a:solidFill>
                <a:latin typeface="ITC Bookman" pitchFamily="18" charset="0"/>
                <a:cs typeface="Times New Roman" pitchFamily="18" charset="0"/>
              </a:rPr>
              <a:t> </a:t>
            </a:r>
            <a:r>
              <a:rPr lang="en-GB" sz="1200" b="1" dirty="0" err="1" smtClean="0">
                <a:solidFill>
                  <a:srgbClr val="F58024"/>
                </a:solidFill>
                <a:latin typeface="ITC Bookman" pitchFamily="18" charset="0"/>
                <a:cs typeface="Times New Roman" pitchFamily="18" charset="0"/>
              </a:rPr>
              <a:t>Lorem</a:t>
            </a:r>
            <a:endParaRPr lang="en-GB" sz="1200" b="1" dirty="0" smtClean="0">
              <a:solidFill>
                <a:srgbClr val="F58024"/>
              </a:solidFill>
              <a:latin typeface="ITC Bookman" pitchFamily="18" charset="0"/>
              <a:cs typeface="Times New Roman" pitchFamily="18" charset="0"/>
            </a:endParaRPr>
          </a:p>
          <a:p>
            <a:r>
              <a:rPr lang="en-GB" sz="1050" dirty="0" err="1" smtClean="0">
                <a:latin typeface="ITC Bookman" pitchFamily="18" charset="0"/>
              </a:rPr>
              <a:t>Dolor</a:t>
            </a:r>
            <a:r>
              <a:rPr lang="en-GB" sz="1050" dirty="0" smtClean="0">
                <a:latin typeface="ITC Bookman" pitchFamily="18" charset="0"/>
              </a:rPr>
              <a:t> </a:t>
            </a:r>
            <a:r>
              <a:rPr lang="en-GB" sz="1050" dirty="0" err="1" smtClean="0">
                <a:latin typeface="ITC Bookman" pitchFamily="18" charset="0"/>
              </a:rPr>
              <a:t>amet</a:t>
            </a:r>
            <a:r>
              <a:rPr lang="en-GB" sz="1050" dirty="0" smtClean="0">
                <a:latin typeface="ITC Bookman" pitchFamily="18" charset="0"/>
              </a:rPr>
              <a:t> magna</a:t>
            </a:r>
            <a:br>
              <a:rPr lang="en-GB" sz="1050" dirty="0" smtClean="0">
                <a:latin typeface="ITC Bookman" pitchFamily="18" charset="0"/>
              </a:rPr>
            </a:br>
            <a:r>
              <a:rPr lang="en-GB" sz="1050" dirty="0" err="1" smtClean="0">
                <a:latin typeface="ITC Bookman" pitchFamily="18" charset="0"/>
              </a:rPr>
              <a:t>onlie</a:t>
            </a:r>
            <a:endParaRPr lang="en-GB" sz="1050" dirty="0">
              <a:latin typeface="ITC Bookman" pitchFamily="18" charset="0"/>
            </a:endParaRPr>
          </a:p>
        </p:txBody>
      </p:sp>
      <p:sp>
        <p:nvSpPr>
          <p:cNvPr id="12" name="TextBox 11"/>
          <p:cNvSpPr txBox="1"/>
          <p:nvPr/>
        </p:nvSpPr>
        <p:spPr>
          <a:xfrm>
            <a:off x="3034833" y="3322913"/>
            <a:ext cx="466724" cy="153888"/>
          </a:xfrm>
          <a:prstGeom prst="rect">
            <a:avLst/>
          </a:prstGeom>
          <a:solidFill>
            <a:srgbClr val="F58024"/>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13" name="Rectangle 12"/>
          <p:cNvSpPr/>
          <p:nvPr/>
        </p:nvSpPr>
        <p:spPr>
          <a:xfrm>
            <a:off x="3682532" y="2918100"/>
            <a:ext cx="1809750" cy="594599"/>
          </a:xfrm>
          <a:prstGeom prst="rect">
            <a:avLst/>
          </a:prstGeom>
          <a:solidFill>
            <a:srgbClr val="F2635D"/>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chemeClr val="accent5">
                    <a:lumMod val="50000"/>
                  </a:schemeClr>
                </a:solidFill>
                <a:latin typeface="ITC Bookman" pitchFamily="18" charset="0"/>
                <a:cs typeface="Times New Roman" pitchFamily="18" charset="0"/>
              </a:rPr>
              <a:t>Ipsum</a:t>
            </a:r>
            <a:r>
              <a:rPr lang="en-GB" sz="1200" b="1" dirty="0" smtClean="0">
                <a:solidFill>
                  <a:schemeClr val="accent5">
                    <a:lumMod val="50000"/>
                  </a:schemeClr>
                </a:solidFill>
                <a:latin typeface="ITC Bookman" pitchFamily="18" charset="0"/>
                <a:cs typeface="Times New Roman" pitchFamily="18" charset="0"/>
              </a:rPr>
              <a:t> </a:t>
            </a:r>
            <a:r>
              <a:rPr lang="en-GB" sz="1200" b="1" dirty="0" err="1" smtClean="0">
                <a:solidFill>
                  <a:schemeClr val="accent5">
                    <a:lumMod val="50000"/>
                  </a:schemeClr>
                </a:solidFill>
                <a:latin typeface="ITC Bookman" pitchFamily="18" charset="0"/>
                <a:cs typeface="Times New Roman" pitchFamily="18" charset="0"/>
              </a:rPr>
              <a:t>Lorem</a:t>
            </a:r>
            <a:endParaRPr lang="en-GB" sz="1200" b="1" dirty="0" smtClean="0">
              <a:solidFill>
                <a:schemeClr val="accent5">
                  <a:lumMod val="50000"/>
                </a:schemeClr>
              </a:solidFill>
              <a:latin typeface="ITC Bookman" pitchFamily="18" charset="0"/>
              <a:cs typeface="Times New Roman" pitchFamily="18" charset="0"/>
            </a:endParaRPr>
          </a:p>
          <a:p>
            <a:r>
              <a:rPr lang="en-GB" sz="1050" dirty="0" err="1" smtClean="0">
                <a:latin typeface="ITC Bookman" pitchFamily="18" charset="0"/>
              </a:rPr>
              <a:t>Dolor</a:t>
            </a:r>
            <a:r>
              <a:rPr lang="en-GB" sz="1050" dirty="0" smtClean="0">
                <a:latin typeface="ITC Bookman" pitchFamily="18" charset="0"/>
              </a:rPr>
              <a:t> </a:t>
            </a:r>
            <a:r>
              <a:rPr lang="en-GB" sz="1050" dirty="0" err="1" smtClean="0">
                <a:latin typeface="ITC Bookman" pitchFamily="18" charset="0"/>
              </a:rPr>
              <a:t>amet</a:t>
            </a:r>
            <a:r>
              <a:rPr lang="en-GB" sz="1050" dirty="0" smtClean="0">
                <a:latin typeface="ITC Bookman" pitchFamily="18" charset="0"/>
              </a:rPr>
              <a:t> magna</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14" name="TextBox 13"/>
          <p:cNvSpPr txBox="1"/>
          <p:nvPr/>
        </p:nvSpPr>
        <p:spPr>
          <a:xfrm>
            <a:off x="4949358" y="3322913"/>
            <a:ext cx="466724" cy="153888"/>
          </a:xfrm>
          <a:prstGeom prst="rect">
            <a:avLst/>
          </a:prstGeom>
          <a:solidFill>
            <a:schemeClr val="accent5">
              <a:lumMod val="50000"/>
            </a:schemeClr>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15" name="Rectangle 14"/>
          <p:cNvSpPr/>
          <p:nvPr/>
        </p:nvSpPr>
        <p:spPr>
          <a:xfrm>
            <a:off x="5606582" y="2931674"/>
            <a:ext cx="1809750" cy="594599"/>
          </a:xfrm>
          <a:prstGeom prst="rect">
            <a:avLst/>
          </a:prstGeom>
          <a:solidFill>
            <a:srgbClr val="0D8743"/>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92D050"/>
                </a:solidFill>
                <a:latin typeface="ITC Bookman" pitchFamily="18" charset="0"/>
                <a:cs typeface="Times New Roman" pitchFamily="18" charset="0"/>
              </a:rPr>
              <a:t>Ipsum</a:t>
            </a:r>
            <a:r>
              <a:rPr lang="en-GB" sz="1200" b="1" dirty="0" smtClean="0">
                <a:solidFill>
                  <a:srgbClr val="92D050"/>
                </a:solidFill>
                <a:latin typeface="ITC Bookman" pitchFamily="18" charset="0"/>
                <a:cs typeface="Times New Roman" pitchFamily="18" charset="0"/>
              </a:rPr>
              <a:t> </a:t>
            </a:r>
            <a:r>
              <a:rPr lang="en-GB" sz="1200" b="1" dirty="0" err="1" smtClean="0">
                <a:solidFill>
                  <a:srgbClr val="92D050"/>
                </a:solidFill>
                <a:latin typeface="ITC Bookman" pitchFamily="18" charset="0"/>
                <a:cs typeface="Times New Roman" pitchFamily="18" charset="0"/>
              </a:rPr>
              <a:t>Lorem</a:t>
            </a:r>
            <a:endParaRPr lang="en-GB" sz="1200" b="1" dirty="0" smtClean="0">
              <a:solidFill>
                <a:srgbClr val="92D050"/>
              </a:solidFill>
              <a:latin typeface="ITC Bookman" pitchFamily="18" charset="0"/>
              <a:cs typeface="Times New Roman" pitchFamily="18" charset="0"/>
            </a:endParaRPr>
          </a:p>
          <a:p>
            <a:r>
              <a:rPr lang="en-GB" sz="1050" dirty="0" err="1" smtClean="0">
                <a:latin typeface="ITC Bookman" pitchFamily="18" charset="0"/>
              </a:rPr>
              <a:t>Dolor</a:t>
            </a:r>
            <a:r>
              <a:rPr lang="en-GB" sz="1050" dirty="0" smtClean="0">
                <a:latin typeface="ITC Bookman" pitchFamily="18" charset="0"/>
              </a:rPr>
              <a:t> </a:t>
            </a:r>
            <a:r>
              <a:rPr lang="en-GB" sz="1050" dirty="0" err="1" smtClean="0">
                <a:latin typeface="ITC Bookman" pitchFamily="18" charset="0"/>
              </a:rPr>
              <a:t>amet</a:t>
            </a:r>
            <a:r>
              <a:rPr lang="en-GB" sz="1050" dirty="0" smtClean="0">
                <a:latin typeface="ITC Bookman" pitchFamily="18" charset="0"/>
              </a:rPr>
              <a:t> magna</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16" name="TextBox 15"/>
          <p:cNvSpPr txBox="1"/>
          <p:nvPr/>
        </p:nvSpPr>
        <p:spPr>
          <a:xfrm>
            <a:off x="6873408" y="3336487"/>
            <a:ext cx="466724" cy="153888"/>
          </a:xfrm>
          <a:prstGeom prst="rect">
            <a:avLst/>
          </a:prstGeom>
          <a:solidFill>
            <a:srgbClr val="AFBD36"/>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17" name="TextBox 16"/>
          <p:cNvSpPr txBox="1"/>
          <p:nvPr/>
        </p:nvSpPr>
        <p:spPr>
          <a:xfrm>
            <a:off x="728558" y="1320590"/>
            <a:ext cx="7744034" cy="646331"/>
          </a:xfrm>
          <a:prstGeom prst="rect">
            <a:avLst/>
          </a:prstGeom>
          <a:noFill/>
        </p:spPr>
        <p:txBody>
          <a:bodyPr wrap="square" rtlCol="0">
            <a:spAutoFit/>
          </a:bodyPr>
          <a:lstStyle/>
          <a:p>
            <a:r>
              <a:rPr lang="en-GB" dirty="0" smtClean="0"/>
              <a:t>1.4.3 Contrast (Minimum)</a:t>
            </a:r>
            <a:endParaRPr lang="en-GB" dirty="0"/>
          </a:p>
          <a:p>
            <a:r>
              <a:rPr lang="en-GB" i="1" dirty="0" smtClean="0"/>
              <a:t>The visual presentation of text and images has a contrast ratio of at least 4.5:1.</a:t>
            </a:r>
            <a:endParaRPr lang="en-GB" i="1" dirty="0"/>
          </a:p>
        </p:txBody>
      </p:sp>
      <p:sp>
        <p:nvSpPr>
          <p:cNvPr id="19" name="TextBox 18"/>
          <p:cNvSpPr txBox="1"/>
          <p:nvPr/>
        </p:nvSpPr>
        <p:spPr>
          <a:xfrm>
            <a:off x="476183" y="6381132"/>
            <a:ext cx="5659146" cy="369332"/>
          </a:xfrm>
          <a:prstGeom prst="rect">
            <a:avLst/>
          </a:prstGeom>
          <a:noFill/>
        </p:spPr>
        <p:txBody>
          <a:bodyPr wrap="square" rtlCol="0">
            <a:spAutoFit/>
          </a:bodyPr>
          <a:lstStyle/>
          <a:p>
            <a:r>
              <a:rPr lang="en-GB" dirty="0" smtClean="0">
                <a:solidFill>
                  <a:schemeClr val="accent2">
                    <a:lumMod val="60000"/>
                    <a:lumOff val="40000"/>
                  </a:schemeClr>
                </a:solidFill>
              </a:rPr>
              <a:t>WCAG 2.0 FAILURE Double A</a:t>
            </a:r>
            <a:endParaRPr lang="en-GB" dirty="0">
              <a:solidFill>
                <a:schemeClr val="accent2">
                  <a:lumMod val="60000"/>
                  <a:lumOff val="40000"/>
                </a:schemeClr>
              </a:solidFill>
            </a:endParaRPr>
          </a:p>
        </p:txBody>
      </p:sp>
      <p:sp>
        <p:nvSpPr>
          <p:cNvPr id="21" name="Rectangle 20"/>
          <p:cNvSpPr/>
          <p:nvPr/>
        </p:nvSpPr>
        <p:spPr>
          <a:xfrm>
            <a:off x="1777532" y="4345263"/>
            <a:ext cx="1809750" cy="594599"/>
          </a:xfrm>
          <a:prstGeom prst="rect">
            <a:avLst/>
          </a:prstGeom>
          <a:solidFill>
            <a:srgbClr val="3396BD"/>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00004C"/>
                </a:solidFill>
                <a:latin typeface="ITC Bookman" pitchFamily="18" charset="0"/>
                <a:cs typeface="Times New Roman" pitchFamily="18" charset="0"/>
              </a:rPr>
              <a:t>Ipsum</a:t>
            </a:r>
            <a:r>
              <a:rPr lang="en-GB" sz="1200" b="1" dirty="0" smtClean="0">
                <a:solidFill>
                  <a:srgbClr val="00004C"/>
                </a:solidFill>
                <a:latin typeface="ITC Bookman" pitchFamily="18" charset="0"/>
                <a:cs typeface="Times New Roman" pitchFamily="18" charset="0"/>
              </a:rPr>
              <a:t> </a:t>
            </a:r>
            <a:r>
              <a:rPr lang="en-GB" sz="1200" b="1" dirty="0" err="1" smtClean="0">
                <a:solidFill>
                  <a:srgbClr val="00004C"/>
                </a:solidFill>
                <a:latin typeface="ITC Bookman" pitchFamily="18" charset="0"/>
                <a:cs typeface="Times New Roman" pitchFamily="18" charset="0"/>
              </a:rPr>
              <a:t>Lorem</a:t>
            </a:r>
            <a:endParaRPr lang="en-GB" sz="1200" b="1" dirty="0" smtClean="0">
              <a:solidFill>
                <a:srgbClr val="00004C"/>
              </a:solidFill>
              <a:latin typeface="ITC Bookman" pitchFamily="18" charset="0"/>
              <a:cs typeface="Times New Roman" pitchFamily="18" charset="0"/>
            </a:endParaRPr>
          </a:p>
          <a:p>
            <a:r>
              <a:rPr lang="en-GB" sz="1050" dirty="0" err="1">
                <a:latin typeface="ITC Bookman" pitchFamily="18" charset="0"/>
              </a:rPr>
              <a:t>dolor</a:t>
            </a:r>
            <a:r>
              <a:rPr lang="en-GB" sz="1050" dirty="0">
                <a:latin typeface="ITC Bookman" pitchFamily="18" charset="0"/>
              </a:rPr>
              <a:t> </a:t>
            </a:r>
            <a:r>
              <a:rPr lang="en-GB" sz="1050" dirty="0" err="1" smtClean="0">
                <a:latin typeface="ITC Bookman" pitchFamily="18" charset="0"/>
              </a:rPr>
              <a:t>amet</a:t>
            </a:r>
            <a:r>
              <a:rPr lang="en-GB" sz="1050" dirty="0" smtClean="0">
                <a:latin typeface="ITC Bookman" pitchFamily="18" charset="0"/>
              </a:rPr>
              <a:t> </a:t>
            </a:r>
            <a:r>
              <a:rPr lang="en-GB" sz="1050" dirty="0">
                <a:latin typeface="ITC Bookman" pitchFamily="18" charset="0"/>
              </a:rPr>
              <a:t>magna </a:t>
            </a:r>
            <a:r>
              <a:rPr lang="en-GB" sz="1050" dirty="0" smtClean="0">
                <a:latin typeface="ITC Bookman" pitchFamily="18" charset="0"/>
              </a:rPr>
              <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22" name="TextBox 21"/>
          <p:cNvSpPr txBox="1"/>
          <p:nvPr/>
        </p:nvSpPr>
        <p:spPr>
          <a:xfrm>
            <a:off x="3044358" y="4750076"/>
            <a:ext cx="466724" cy="153888"/>
          </a:xfrm>
          <a:prstGeom prst="rect">
            <a:avLst/>
          </a:prstGeom>
          <a:solidFill>
            <a:srgbClr val="00004C"/>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23" name="Rectangle 22"/>
          <p:cNvSpPr/>
          <p:nvPr/>
        </p:nvSpPr>
        <p:spPr>
          <a:xfrm>
            <a:off x="5616107" y="5077813"/>
            <a:ext cx="1809750" cy="594599"/>
          </a:xfrm>
          <a:prstGeom prst="rect">
            <a:avLst/>
          </a:prstGeom>
          <a:solidFill>
            <a:srgbClr val="687E46"/>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DAFF8C"/>
                </a:solidFill>
                <a:latin typeface="ITC Bookman" pitchFamily="18" charset="0"/>
                <a:cs typeface="Times New Roman" pitchFamily="18" charset="0"/>
              </a:rPr>
              <a:t>Ipsum</a:t>
            </a:r>
            <a:r>
              <a:rPr lang="en-GB" sz="1200" b="1" dirty="0" smtClean="0">
                <a:solidFill>
                  <a:srgbClr val="DAFF8C"/>
                </a:solidFill>
                <a:latin typeface="ITC Bookman" pitchFamily="18" charset="0"/>
                <a:cs typeface="Times New Roman" pitchFamily="18" charset="0"/>
              </a:rPr>
              <a:t> </a:t>
            </a:r>
            <a:r>
              <a:rPr lang="en-GB" sz="1200" b="1" dirty="0" err="1" smtClean="0">
                <a:solidFill>
                  <a:srgbClr val="DAFF8C"/>
                </a:solidFill>
                <a:latin typeface="ITC Bookman" pitchFamily="18" charset="0"/>
                <a:cs typeface="Times New Roman" pitchFamily="18" charset="0"/>
              </a:rPr>
              <a:t>Lorem</a:t>
            </a:r>
            <a:endParaRPr lang="en-GB" sz="1200" b="1" dirty="0" smtClean="0">
              <a:solidFill>
                <a:srgbClr val="DAFF8C"/>
              </a:solidFill>
              <a:latin typeface="ITC Bookman" pitchFamily="18" charset="0"/>
              <a:cs typeface="Times New Roman" pitchFamily="18" charset="0"/>
            </a:endParaRPr>
          </a:p>
          <a:p>
            <a:r>
              <a:rPr lang="en-GB" sz="1050" dirty="0" err="1" smtClean="0">
                <a:latin typeface="ITC Bookman" pitchFamily="18" charset="0"/>
              </a:rPr>
              <a:t>Dolor</a:t>
            </a:r>
            <a:r>
              <a:rPr lang="en-GB" sz="1050" dirty="0" smtClean="0">
                <a:latin typeface="ITC Bookman" pitchFamily="18" charset="0"/>
              </a:rPr>
              <a:t> </a:t>
            </a:r>
            <a:r>
              <a:rPr lang="en-GB" sz="1050" dirty="0" err="1" smtClean="0">
                <a:latin typeface="ITC Bookman" pitchFamily="18" charset="0"/>
              </a:rPr>
              <a:t>amet</a:t>
            </a:r>
            <a:r>
              <a:rPr lang="en-GB" sz="1050" dirty="0" smtClean="0">
                <a:latin typeface="ITC Bookman" pitchFamily="18" charset="0"/>
              </a:rPr>
              <a:t> magna</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24" name="TextBox 23"/>
          <p:cNvSpPr txBox="1"/>
          <p:nvPr/>
        </p:nvSpPr>
        <p:spPr>
          <a:xfrm>
            <a:off x="6882933" y="5482626"/>
            <a:ext cx="466724" cy="153888"/>
          </a:xfrm>
          <a:prstGeom prst="rect">
            <a:avLst/>
          </a:prstGeom>
          <a:solidFill>
            <a:srgbClr val="DAFF8C"/>
          </a:solidFill>
        </p:spPr>
        <p:txBody>
          <a:bodyPr wrap="square" lIns="0" tIns="0" rIns="0" bIns="0" rtlCol="0">
            <a:spAutoFit/>
          </a:bodyPr>
          <a:lstStyle/>
          <a:p>
            <a:r>
              <a:rPr lang="en-GB" sz="1000" b="1" dirty="0" smtClean="0">
                <a:solidFill>
                  <a:srgbClr val="687E46"/>
                </a:solidFill>
              </a:rPr>
              <a:t> More…</a:t>
            </a:r>
            <a:endParaRPr lang="en-GB" sz="1000" b="1" dirty="0">
              <a:solidFill>
                <a:srgbClr val="687E46"/>
              </a:solidFill>
            </a:endParaRPr>
          </a:p>
        </p:txBody>
      </p:sp>
      <p:sp>
        <p:nvSpPr>
          <p:cNvPr id="25" name="Rectangle 24"/>
          <p:cNvSpPr/>
          <p:nvPr/>
        </p:nvSpPr>
        <p:spPr>
          <a:xfrm>
            <a:off x="5616107" y="4345262"/>
            <a:ext cx="1809750" cy="594599"/>
          </a:xfrm>
          <a:prstGeom prst="rect">
            <a:avLst/>
          </a:prstGeom>
          <a:solidFill>
            <a:srgbClr val="B85B1A"/>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EBD61B"/>
                </a:solidFill>
                <a:latin typeface="ITC Bookman" pitchFamily="18" charset="0"/>
                <a:cs typeface="Times New Roman" pitchFamily="18" charset="0"/>
              </a:rPr>
              <a:t>Ipsum</a:t>
            </a:r>
            <a:r>
              <a:rPr lang="en-GB" sz="1200" b="1" dirty="0" smtClean="0">
                <a:solidFill>
                  <a:srgbClr val="EBD61B"/>
                </a:solidFill>
                <a:latin typeface="ITC Bookman" pitchFamily="18" charset="0"/>
                <a:cs typeface="Times New Roman" pitchFamily="18" charset="0"/>
              </a:rPr>
              <a:t> </a:t>
            </a:r>
            <a:r>
              <a:rPr lang="en-GB" sz="1200" b="1" dirty="0" err="1" smtClean="0">
                <a:solidFill>
                  <a:srgbClr val="EBD61B"/>
                </a:solidFill>
                <a:latin typeface="ITC Bookman" pitchFamily="18" charset="0"/>
                <a:cs typeface="Times New Roman" pitchFamily="18" charset="0"/>
              </a:rPr>
              <a:t>Lorem</a:t>
            </a:r>
            <a:endParaRPr lang="en-GB" sz="1200" b="1" dirty="0" smtClean="0">
              <a:solidFill>
                <a:srgbClr val="EBD61B"/>
              </a:solidFill>
              <a:latin typeface="ITC Bookman" pitchFamily="18" charset="0"/>
              <a:cs typeface="Times New Roman" pitchFamily="18" charset="0"/>
            </a:endParaRPr>
          </a:p>
          <a:p>
            <a:r>
              <a:rPr lang="en-GB" sz="1050" dirty="0" err="1" smtClean="0">
                <a:latin typeface="ITC Bookman" pitchFamily="18" charset="0"/>
              </a:rPr>
              <a:t>Dolor</a:t>
            </a:r>
            <a:r>
              <a:rPr lang="en-GB" sz="1050" dirty="0" smtClean="0">
                <a:latin typeface="ITC Bookman" pitchFamily="18" charset="0"/>
              </a:rPr>
              <a:t> </a:t>
            </a:r>
            <a:r>
              <a:rPr lang="en-GB" sz="1050" dirty="0" err="1" smtClean="0">
                <a:latin typeface="ITC Bookman" pitchFamily="18" charset="0"/>
              </a:rPr>
              <a:t>amet</a:t>
            </a:r>
            <a:r>
              <a:rPr lang="en-GB" sz="1050" dirty="0" smtClean="0">
                <a:latin typeface="ITC Bookman" pitchFamily="18" charset="0"/>
              </a:rPr>
              <a:t> magna</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26" name="TextBox 25"/>
          <p:cNvSpPr txBox="1"/>
          <p:nvPr/>
        </p:nvSpPr>
        <p:spPr>
          <a:xfrm>
            <a:off x="6882933" y="4750075"/>
            <a:ext cx="466724" cy="153888"/>
          </a:xfrm>
          <a:prstGeom prst="rect">
            <a:avLst/>
          </a:prstGeom>
          <a:solidFill>
            <a:srgbClr val="EBD61B"/>
          </a:solidFill>
        </p:spPr>
        <p:txBody>
          <a:bodyPr wrap="square" lIns="0" tIns="0" rIns="0" bIns="0" rtlCol="0">
            <a:spAutoFit/>
          </a:bodyPr>
          <a:lstStyle/>
          <a:p>
            <a:r>
              <a:rPr lang="en-GB" sz="1000" b="1" dirty="0" smtClean="0">
                <a:solidFill>
                  <a:schemeClr val="bg1"/>
                </a:solidFill>
              </a:rPr>
              <a:t> </a:t>
            </a:r>
            <a:r>
              <a:rPr lang="en-GB" sz="1000" b="1" dirty="0" smtClean="0">
                <a:solidFill>
                  <a:srgbClr val="B85B1A"/>
                </a:solidFill>
              </a:rPr>
              <a:t>More…</a:t>
            </a:r>
            <a:endParaRPr lang="en-GB" sz="1000" b="1" dirty="0">
              <a:solidFill>
                <a:srgbClr val="B85B1A"/>
              </a:solidFill>
            </a:endParaRPr>
          </a:p>
        </p:txBody>
      </p:sp>
      <p:sp>
        <p:nvSpPr>
          <p:cNvPr id="27" name="Rectangle 26"/>
          <p:cNvSpPr/>
          <p:nvPr/>
        </p:nvSpPr>
        <p:spPr>
          <a:xfrm>
            <a:off x="1777532" y="5059638"/>
            <a:ext cx="1809750" cy="594599"/>
          </a:xfrm>
          <a:prstGeom prst="rect">
            <a:avLst/>
          </a:prstGeom>
          <a:solidFill>
            <a:srgbClr val="EBD61B"/>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B85B1A"/>
                </a:solidFill>
                <a:latin typeface="ITC Bookman" pitchFamily="18" charset="0"/>
                <a:cs typeface="Times New Roman" pitchFamily="18" charset="0"/>
              </a:rPr>
              <a:t>Ipsum</a:t>
            </a:r>
            <a:r>
              <a:rPr lang="en-GB" sz="1200" b="1" dirty="0" smtClean="0">
                <a:solidFill>
                  <a:srgbClr val="B85B1A"/>
                </a:solidFill>
                <a:latin typeface="ITC Bookman" pitchFamily="18" charset="0"/>
                <a:cs typeface="Times New Roman" pitchFamily="18" charset="0"/>
              </a:rPr>
              <a:t> </a:t>
            </a:r>
            <a:r>
              <a:rPr lang="en-GB" sz="1200" b="1" dirty="0" err="1" smtClean="0">
                <a:solidFill>
                  <a:srgbClr val="B85B1A"/>
                </a:solidFill>
                <a:latin typeface="ITC Bookman" pitchFamily="18" charset="0"/>
                <a:cs typeface="Times New Roman" pitchFamily="18" charset="0"/>
              </a:rPr>
              <a:t>Lorem</a:t>
            </a:r>
            <a:endParaRPr lang="en-GB" sz="1200" b="1" dirty="0" smtClean="0">
              <a:solidFill>
                <a:srgbClr val="B85B1A"/>
              </a:solidFill>
              <a:latin typeface="ITC Bookman" pitchFamily="18" charset="0"/>
              <a:cs typeface="Times New Roman" pitchFamily="18" charset="0"/>
            </a:endParaRPr>
          </a:p>
          <a:p>
            <a:r>
              <a:rPr lang="en-GB" sz="1050" dirty="0" err="1" smtClean="0">
                <a:solidFill>
                  <a:srgbClr val="B85B1A"/>
                </a:solidFill>
                <a:latin typeface="ITC Bookman" pitchFamily="18" charset="0"/>
              </a:rPr>
              <a:t>Dolor</a:t>
            </a:r>
            <a:r>
              <a:rPr lang="en-GB" sz="1050" dirty="0" smtClean="0">
                <a:solidFill>
                  <a:srgbClr val="B85B1A"/>
                </a:solidFill>
                <a:latin typeface="ITC Bookman" pitchFamily="18" charset="0"/>
              </a:rPr>
              <a:t> </a:t>
            </a:r>
            <a:r>
              <a:rPr lang="en-GB" sz="1050" dirty="0" err="1" smtClean="0">
                <a:solidFill>
                  <a:srgbClr val="B85B1A"/>
                </a:solidFill>
                <a:latin typeface="ITC Bookman" pitchFamily="18" charset="0"/>
              </a:rPr>
              <a:t>amet</a:t>
            </a:r>
            <a:r>
              <a:rPr lang="en-GB" sz="1050" dirty="0" smtClean="0">
                <a:solidFill>
                  <a:srgbClr val="B85B1A"/>
                </a:solidFill>
                <a:latin typeface="ITC Bookman" pitchFamily="18" charset="0"/>
              </a:rPr>
              <a:t> magna</a:t>
            </a:r>
            <a:br>
              <a:rPr lang="en-GB" sz="1050" dirty="0" smtClean="0">
                <a:solidFill>
                  <a:srgbClr val="B85B1A"/>
                </a:solidFill>
                <a:latin typeface="ITC Bookman" pitchFamily="18" charset="0"/>
              </a:rPr>
            </a:br>
            <a:r>
              <a:rPr lang="en-GB" sz="1050" dirty="0" err="1" smtClean="0">
                <a:solidFill>
                  <a:srgbClr val="B85B1A"/>
                </a:solidFill>
                <a:latin typeface="ITC Bookman" pitchFamily="18" charset="0"/>
              </a:rPr>
              <a:t>onlie</a:t>
            </a:r>
            <a:endParaRPr lang="en-GB" sz="1050" dirty="0">
              <a:solidFill>
                <a:srgbClr val="B85B1A"/>
              </a:solidFill>
              <a:latin typeface="ITC Bookman" pitchFamily="18" charset="0"/>
            </a:endParaRPr>
          </a:p>
        </p:txBody>
      </p:sp>
      <p:sp>
        <p:nvSpPr>
          <p:cNvPr id="28" name="TextBox 27"/>
          <p:cNvSpPr txBox="1"/>
          <p:nvPr/>
        </p:nvSpPr>
        <p:spPr>
          <a:xfrm>
            <a:off x="3044358" y="5464451"/>
            <a:ext cx="466724" cy="153888"/>
          </a:xfrm>
          <a:prstGeom prst="rect">
            <a:avLst/>
          </a:prstGeom>
          <a:solidFill>
            <a:srgbClr val="B85B1A"/>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29" name="Rectangle 28"/>
          <p:cNvSpPr/>
          <p:nvPr/>
        </p:nvSpPr>
        <p:spPr>
          <a:xfrm>
            <a:off x="3692057" y="5059638"/>
            <a:ext cx="1809750" cy="594599"/>
          </a:xfrm>
          <a:prstGeom prst="rect">
            <a:avLst/>
          </a:prstGeom>
          <a:solidFill>
            <a:srgbClr val="F33939"/>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7B1442"/>
                </a:solidFill>
                <a:latin typeface="ITC Bookman" pitchFamily="18" charset="0"/>
                <a:cs typeface="Times New Roman" pitchFamily="18" charset="0"/>
              </a:rPr>
              <a:t>Ipsum</a:t>
            </a:r>
            <a:r>
              <a:rPr lang="en-GB" sz="1200" b="1" dirty="0" smtClean="0">
                <a:solidFill>
                  <a:srgbClr val="7B1442"/>
                </a:solidFill>
                <a:latin typeface="ITC Bookman" pitchFamily="18" charset="0"/>
                <a:cs typeface="Times New Roman" pitchFamily="18" charset="0"/>
              </a:rPr>
              <a:t> </a:t>
            </a:r>
            <a:r>
              <a:rPr lang="en-GB" sz="1200" b="1" dirty="0" err="1">
                <a:solidFill>
                  <a:srgbClr val="7B1442"/>
                </a:solidFill>
                <a:latin typeface="ITC Bookman" pitchFamily="18" charset="0"/>
                <a:cs typeface="Times New Roman" pitchFamily="18" charset="0"/>
              </a:rPr>
              <a:t>Lorem</a:t>
            </a:r>
            <a:endParaRPr lang="en-GB" sz="1200" b="1" dirty="0">
              <a:solidFill>
                <a:srgbClr val="7B1442"/>
              </a:solidFill>
              <a:latin typeface="ITC Bookman" pitchFamily="18" charset="0"/>
              <a:cs typeface="Times New Roman" pitchFamily="18" charset="0"/>
            </a:endParaRPr>
          </a:p>
          <a:p>
            <a:r>
              <a:rPr lang="en-GB" sz="1050" dirty="0" err="1" smtClean="0">
                <a:latin typeface="ITC Bookman" pitchFamily="18" charset="0"/>
              </a:rPr>
              <a:t>Dolor</a:t>
            </a:r>
            <a:r>
              <a:rPr lang="en-GB" sz="1050" dirty="0" smtClean="0">
                <a:latin typeface="ITC Bookman" pitchFamily="18" charset="0"/>
              </a:rPr>
              <a:t> </a:t>
            </a:r>
            <a:r>
              <a:rPr lang="en-GB" sz="1050" dirty="0" err="1" smtClean="0">
                <a:latin typeface="ITC Bookman" pitchFamily="18" charset="0"/>
              </a:rPr>
              <a:t>amet</a:t>
            </a:r>
            <a:r>
              <a:rPr lang="en-GB" sz="1050" dirty="0" smtClean="0">
                <a:latin typeface="ITC Bookman" pitchFamily="18" charset="0"/>
              </a:rPr>
              <a:t> magna</a:t>
            </a:r>
            <a:br>
              <a:rPr lang="en-GB" sz="1050" dirty="0" smtClean="0">
                <a:latin typeface="ITC Bookman" pitchFamily="18" charset="0"/>
              </a:rPr>
            </a:br>
            <a:r>
              <a:rPr lang="en-GB" sz="1050" dirty="0" smtClean="0">
                <a:latin typeface="ITC Bookman" pitchFamily="18" charset="0"/>
              </a:rPr>
              <a:t>online</a:t>
            </a:r>
            <a:endParaRPr lang="en-GB" sz="1050" dirty="0">
              <a:latin typeface="ITC Bookman" pitchFamily="18" charset="0"/>
            </a:endParaRPr>
          </a:p>
        </p:txBody>
      </p:sp>
      <p:sp>
        <p:nvSpPr>
          <p:cNvPr id="31" name="Rectangle 30"/>
          <p:cNvSpPr/>
          <p:nvPr/>
        </p:nvSpPr>
        <p:spPr>
          <a:xfrm>
            <a:off x="3682532" y="4345263"/>
            <a:ext cx="1809750" cy="594599"/>
          </a:xfrm>
          <a:prstGeom prst="rect">
            <a:avLst/>
          </a:prstGeom>
          <a:solidFill>
            <a:srgbClr val="DAFF8C"/>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b="1" dirty="0" err="1" smtClean="0">
                <a:solidFill>
                  <a:srgbClr val="687E46"/>
                </a:solidFill>
                <a:latin typeface="ITC Bookman" pitchFamily="18" charset="0"/>
                <a:cs typeface="Times New Roman" pitchFamily="18" charset="0"/>
              </a:rPr>
              <a:t>Ipsum</a:t>
            </a:r>
            <a:r>
              <a:rPr lang="en-GB" sz="1200" b="1" dirty="0" smtClean="0">
                <a:solidFill>
                  <a:srgbClr val="687E46"/>
                </a:solidFill>
                <a:latin typeface="ITC Bookman" pitchFamily="18" charset="0"/>
                <a:cs typeface="Times New Roman" pitchFamily="18" charset="0"/>
              </a:rPr>
              <a:t> </a:t>
            </a:r>
            <a:r>
              <a:rPr lang="en-GB" sz="1200" b="1" dirty="0" err="1" smtClean="0">
                <a:solidFill>
                  <a:srgbClr val="687E46"/>
                </a:solidFill>
                <a:latin typeface="ITC Bookman" pitchFamily="18" charset="0"/>
                <a:cs typeface="Times New Roman" pitchFamily="18" charset="0"/>
              </a:rPr>
              <a:t>Lorem</a:t>
            </a:r>
            <a:endParaRPr lang="en-GB" sz="1200" b="1" dirty="0" smtClean="0">
              <a:solidFill>
                <a:srgbClr val="687E46"/>
              </a:solidFill>
              <a:latin typeface="ITC Bookman" pitchFamily="18" charset="0"/>
              <a:cs typeface="Times New Roman" pitchFamily="18" charset="0"/>
            </a:endParaRPr>
          </a:p>
          <a:p>
            <a:r>
              <a:rPr lang="en-GB" sz="1050" dirty="0" err="1" smtClean="0">
                <a:solidFill>
                  <a:srgbClr val="687E46"/>
                </a:solidFill>
                <a:latin typeface="ITC Bookman" pitchFamily="18" charset="0"/>
              </a:rPr>
              <a:t>Dolor</a:t>
            </a:r>
            <a:r>
              <a:rPr lang="en-GB" sz="1050" dirty="0" smtClean="0">
                <a:solidFill>
                  <a:srgbClr val="687E46"/>
                </a:solidFill>
                <a:latin typeface="ITC Bookman" pitchFamily="18" charset="0"/>
              </a:rPr>
              <a:t> </a:t>
            </a:r>
            <a:r>
              <a:rPr lang="en-GB" sz="1050" dirty="0" err="1" smtClean="0">
                <a:solidFill>
                  <a:srgbClr val="687E46"/>
                </a:solidFill>
                <a:latin typeface="ITC Bookman" pitchFamily="18" charset="0"/>
              </a:rPr>
              <a:t>amet</a:t>
            </a:r>
            <a:r>
              <a:rPr lang="en-GB" sz="1050" dirty="0" smtClean="0">
                <a:solidFill>
                  <a:srgbClr val="687E46"/>
                </a:solidFill>
                <a:latin typeface="ITC Bookman" pitchFamily="18" charset="0"/>
              </a:rPr>
              <a:t> magna</a:t>
            </a:r>
            <a:br>
              <a:rPr lang="en-GB" sz="1050" dirty="0" smtClean="0">
                <a:solidFill>
                  <a:srgbClr val="687E46"/>
                </a:solidFill>
                <a:latin typeface="ITC Bookman" pitchFamily="18" charset="0"/>
              </a:rPr>
            </a:br>
            <a:r>
              <a:rPr lang="en-GB" sz="1050" dirty="0" smtClean="0">
                <a:solidFill>
                  <a:srgbClr val="687E46"/>
                </a:solidFill>
                <a:latin typeface="ITC Bookman" pitchFamily="18" charset="0"/>
              </a:rPr>
              <a:t>online</a:t>
            </a:r>
            <a:endParaRPr lang="en-GB" sz="1050" dirty="0">
              <a:solidFill>
                <a:srgbClr val="687E46"/>
              </a:solidFill>
              <a:latin typeface="ITC Bookman" pitchFamily="18" charset="0"/>
            </a:endParaRPr>
          </a:p>
        </p:txBody>
      </p:sp>
      <p:sp>
        <p:nvSpPr>
          <p:cNvPr id="32" name="TextBox 31"/>
          <p:cNvSpPr txBox="1"/>
          <p:nvPr/>
        </p:nvSpPr>
        <p:spPr>
          <a:xfrm>
            <a:off x="4949358" y="4750076"/>
            <a:ext cx="466724" cy="153888"/>
          </a:xfrm>
          <a:prstGeom prst="rect">
            <a:avLst/>
          </a:prstGeom>
          <a:solidFill>
            <a:srgbClr val="687E46"/>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sp>
        <p:nvSpPr>
          <p:cNvPr id="33" name="TextBox 32"/>
          <p:cNvSpPr txBox="1"/>
          <p:nvPr/>
        </p:nvSpPr>
        <p:spPr>
          <a:xfrm>
            <a:off x="5006508" y="5454051"/>
            <a:ext cx="466724" cy="153888"/>
          </a:xfrm>
          <a:prstGeom prst="rect">
            <a:avLst/>
          </a:prstGeom>
          <a:solidFill>
            <a:srgbClr val="7B1442"/>
          </a:solidFill>
        </p:spPr>
        <p:txBody>
          <a:bodyPr wrap="square" lIns="0" tIns="0" rIns="0" bIns="0" rtlCol="0">
            <a:spAutoFit/>
          </a:bodyPr>
          <a:lstStyle/>
          <a:p>
            <a:r>
              <a:rPr lang="en-GB" sz="1000" b="1" dirty="0" smtClean="0">
                <a:solidFill>
                  <a:schemeClr val="bg1"/>
                </a:solidFill>
              </a:rPr>
              <a:t> More…</a:t>
            </a:r>
            <a:endParaRPr lang="en-GB" sz="1000" b="1" dirty="0">
              <a:solidFill>
                <a:schemeClr val="bg1"/>
              </a:solidFill>
            </a:endParaRPr>
          </a:p>
        </p:txBody>
      </p:sp>
      <p:cxnSp>
        <p:nvCxnSpPr>
          <p:cNvPr id="35" name="Straight Connector 34"/>
          <p:cNvCxnSpPr/>
          <p:nvPr/>
        </p:nvCxnSpPr>
        <p:spPr>
          <a:xfrm flipV="1">
            <a:off x="145143" y="3875314"/>
            <a:ext cx="8998857" cy="1451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476183" y="312084"/>
            <a:ext cx="807113" cy="807113"/>
            <a:chOff x="4122076" y="506288"/>
            <a:chExt cx="932505" cy="932505"/>
          </a:xfrm>
        </p:grpSpPr>
        <p:sp>
          <p:nvSpPr>
            <p:cNvPr id="34" name="Oval 33"/>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Oval 35"/>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Rectangle 36"/>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TextBox 37"/>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pic>
        <p:nvPicPr>
          <p:cNvPr id="39" name="Picture 6" descr="tables.gif"/>
          <p:cNvPicPr>
            <a:picLocks noChangeAspect="1"/>
          </p:cNvPicPr>
          <p:nvPr/>
        </p:nvPicPr>
        <p:blipFill rotWithShape="1">
          <a:blip r:embed="rId2" cstate="print"/>
          <a:srcRect l="-1" t="15331" r="79070" b="61984"/>
          <a:stretch/>
        </p:blipFill>
        <p:spPr bwMode="auto">
          <a:xfrm>
            <a:off x="7898919" y="4866289"/>
            <a:ext cx="468509" cy="533718"/>
          </a:xfrm>
          <a:prstGeom prst="rect">
            <a:avLst/>
          </a:prstGeom>
          <a:noFill/>
          <a:ln w="9525">
            <a:noFill/>
            <a:miter lim="800000"/>
            <a:headEnd/>
            <a:tailEnd/>
          </a:ln>
        </p:spPr>
      </p:pic>
      <p:pic>
        <p:nvPicPr>
          <p:cNvPr id="40" name="Picture 6" descr="tables.gif"/>
          <p:cNvPicPr>
            <a:picLocks noChangeAspect="1"/>
          </p:cNvPicPr>
          <p:nvPr/>
        </p:nvPicPr>
        <p:blipFill rotWithShape="1">
          <a:blip r:embed="rId2" cstate="print"/>
          <a:srcRect l="846" t="65545" r="78223" b="12431"/>
          <a:stretch/>
        </p:blipFill>
        <p:spPr bwMode="auto">
          <a:xfrm>
            <a:off x="7861224" y="2571589"/>
            <a:ext cx="468509" cy="518160"/>
          </a:xfrm>
          <a:prstGeom prst="rect">
            <a:avLst/>
          </a:prstGeom>
          <a:noFill/>
          <a:ln w="9525">
            <a:noFill/>
            <a:miter lim="800000"/>
            <a:headEnd/>
            <a:tailEnd/>
          </a:ln>
        </p:spPr>
      </p:pic>
      <p:sp>
        <p:nvSpPr>
          <p:cNvPr id="41"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10</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4023249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368714" y="1597742"/>
            <a:ext cx="8406581" cy="3052915"/>
          </a:xfrm>
          <a:prstGeom prst="rect">
            <a:avLst/>
          </a:prstGeom>
          <a:solidFill>
            <a:srgbClr val="E9F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Motor impairment</a:t>
            </a:r>
            <a:endParaRPr lang="en-GB" dirty="0"/>
          </a:p>
        </p:txBody>
      </p:sp>
      <p:pic>
        <p:nvPicPr>
          <p:cNvPr id="5" name="Picture 7" descr="http://i.telegraph.co.uk/telegraph/multimedia/archive/01452/mars_1452294c.jpg"/>
          <p:cNvPicPr>
            <a:picLocks noChangeAspect="1" noChangeArrowheads="1"/>
          </p:cNvPicPr>
          <p:nvPr/>
        </p:nvPicPr>
        <p:blipFill>
          <a:blip r:embed="rId2" cstate="print"/>
          <a:srcRect/>
          <a:stretch>
            <a:fillRect/>
          </a:stretch>
        </p:blipFill>
        <p:spPr bwMode="auto">
          <a:xfrm>
            <a:off x="2932471" y="1752600"/>
            <a:ext cx="2971800" cy="2743200"/>
          </a:xfrm>
          <a:prstGeom prst="rect">
            <a:avLst/>
          </a:prstGeom>
          <a:noFill/>
          <a:ln w="9525">
            <a:noFill/>
            <a:miter lim="800000"/>
            <a:headEnd/>
            <a:tailEnd/>
          </a:ln>
        </p:spPr>
      </p:pic>
      <p:sp>
        <p:nvSpPr>
          <p:cNvPr id="8"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11</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4134102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42913" y="473075"/>
            <a:ext cx="8472487" cy="1143000"/>
          </a:xfrm>
        </p:spPr>
        <p:txBody>
          <a:bodyPr/>
          <a:lstStyle/>
          <a:p>
            <a:r>
              <a:rPr lang="en-GB" sz="4000" b="1" dirty="0">
                <a:solidFill>
                  <a:srgbClr val="3333FF"/>
                </a:solidFill>
              </a:rPr>
              <a:t>Perceivable</a:t>
            </a:r>
            <a:r>
              <a:rPr lang="en-GB" dirty="0"/>
              <a:t> </a:t>
            </a:r>
            <a:r>
              <a:rPr lang="en-GB" sz="2800" dirty="0"/>
              <a:t>(time-based media)</a:t>
            </a:r>
            <a:endParaRPr lang="en-GB" sz="2800" dirty="0" smtClean="0"/>
          </a:p>
        </p:txBody>
      </p:sp>
      <p:sp>
        <p:nvSpPr>
          <p:cNvPr id="27651" name="Content Placeholder 2"/>
          <p:cNvSpPr>
            <a:spLocks noGrp="1"/>
          </p:cNvSpPr>
          <p:nvPr>
            <p:ph idx="4294967295"/>
          </p:nvPr>
        </p:nvSpPr>
        <p:spPr>
          <a:xfrm>
            <a:off x="3538491" y="2850925"/>
            <a:ext cx="5383212" cy="2132555"/>
          </a:xfrm>
          <a:prstGeom prst="rect">
            <a:avLst/>
          </a:prstGeom>
        </p:spPr>
        <p:txBody>
          <a:bodyPr>
            <a:normAutofit/>
          </a:bodyPr>
          <a:lstStyle/>
          <a:p>
            <a:pPr marL="0" indent="0">
              <a:lnSpc>
                <a:spcPct val="100000"/>
              </a:lnSpc>
              <a:buNone/>
            </a:pPr>
            <a:r>
              <a:rPr lang="en-GB" sz="1800" dirty="0" smtClean="0">
                <a:latin typeface="Hypatia Sans Pro" pitchFamily="34" charset="0"/>
              </a:rPr>
              <a:t>Video should include captioning for the deaf with any relevant sound explained </a:t>
            </a:r>
          </a:p>
          <a:p>
            <a:pPr marL="0" indent="0">
              <a:lnSpc>
                <a:spcPct val="100000"/>
              </a:lnSpc>
              <a:buNone/>
            </a:pPr>
            <a:endParaRPr lang="en-GB" sz="1800" dirty="0">
              <a:latin typeface="Hypatia Sans Pro" pitchFamily="34" charset="0"/>
            </a:endParaRPr>
          </a:p>
          <a:p>
            <a:pPr marL="0" indent="0">
              <a:lnSpc>
                <a:spcPct val="100000"/>
              </a:lnSpc>
              <a:buNone/>
            </a:pPr>
            <a:endParaRPr lang="en-GB" sz="1800" dirty="0">
              <a:latin typeface="Hypatia Sans Pro" pitchFamily="34" charset="0"/>
            </a:endParaRPr>
          </a:p>
          <a:p>
            <a:pPr marL="0" indent="0">
              <a:lnSpc>
                <a:spcPct val="100000"/>
              </a:lnSpc>
              <a:buNone/>
            </a:pPr>
            <a:r>
              <a:rPr lang="en-GB" sz="1800" b="1" dirty="0" smtClean="0">
                <a:latin typeface="Hypatia Sans Pro" pitchFamily="34" charset="0"/>
              </a:rPr>
              <a:t>This includes YouTube videos that you refer to on your website.</a:t>
            </a:r>
          </a:p>
        </p:txBody>
      </p:sp>
      <p:pic>
        <p:nvPicPr>
          <p:cNvPr id="9" name="Picture 8" descr="graur razvan ionut.jpg"/>
          <p:cNvPicPr/>
          <p:nvPr/>
        </p:nvPicPr>
        <p:blipFill>
          <a:blip r:embed="rId3" cstate="print"/>
          <a:stretch>
            <a:fillRect/>
          </a:stretch>
        </p:blipFill>
        <p:spPr>
          <a:xfrm>
            <a:off x="594361" y="2963411"/>
            <a:ext cx="762000" cy="1093788"/>
          </a:xfrm>
          <a:prstGeom prst="rect">
            <a:avLst/>
          </a:prstGeom>
          <a:ln>
            <a:solidFill>
              <a:schemeClr val="bg1">
                <a:lumMod val="65000"/>
              </a:schemeClr>
            </a:solidFill>
          </a:ln>
        </p:spPr>
      </p:pic>
      <p:sp>
        <p:nvSpPr>
          <p:cNvPr id="27658" name="TextBox 5"/>
          <p:cNvSpPr txBox="1">
            <a:spLocks noChangeArrowheads="1"/>
          </p:cNvSpPr>
          <p:nvPr/>
        </p:nvSpPr>
        <p:spPr bwMode="auto">
          <a:xfrm>
            <a:off x="1448350" y="2837999"/>
            <a:ext cx="1992275" cy="2031325"/>
          </a:xfrm>
          <a:prstGeom prst="rect">
            <a:avLst/>
          </a:prstGeom>
          <a:noFill/>
          <a:ln w="9525">
            <a:noFill/>
            <a:miter lim="800000"/>
            <a:headEnd/>
            <a:tailEnd/>
          </a:ln>
        </p:spPr>
        <p:txBody>
          <a:bodyPr wrap="square">
            <a:spAutoFit/>
          </a:bodyPr>
          <a:lstStyle/>
          <a:p>
            <a:r>
              <a:rPr lang="en-GB" b="1" dirty="0" smtClean="0">
                <a:latin typeface="Hypatia Sans Pro" pitchFamily="34" charset="0"/>
              </a:rPr>
              <a:t>Barb</a:t>
            </a:r>
            <a:endParaRPr lang="en-GB" dirty="0">
              <a:latin typeface="Hypatia Sans Pro" pitchFamily="34" charset="0"/>
            </a:endParaRPr>
          </a:p>
          <a:p>
            <a:r>
              <a:rPr lang="en-GB" dirty="0">
                <a:latin typeface="Hypatia Sans Pro" pitchFamily="34" charset="0"/>
              </a:rPr>
              <a:t>Born deaf and uses </a:t>
            </a:r>
            <a:r>
              <a:rPr lang="en-GB" dirty="0" smtClean="0">
                <a:latin typeface="Hypatia Sans Pro" pitchFamily="34" charset="0"/>
              </a:rPr>
              <a:t>sign language</a:t>
            </a:r>
            <a:r>
              <a:rPr lang="en-GB" dirty="0">
                <a:latin typeface="Hypatia Sans Pro" pitchFamily="34" charset="0"/>
                <a:sym typeface="Wingdings" pitchFamily="2" charset="2"/>
              </a:rPr>
              <a:t> </a:t>
            </a:r>
            <a:r>
              <a:rPr lang="en-GB" dirty="0" smtClean="0">
                <a:latin typeface="Hypatia Sans Pro" pitchFamily="34" charset="0"/>
              </a:rPr>
              <a:t>which </a:t>
            </a:r>
            <a:r>
              <a:rPr lang="en-GB" dirty="0">
                <a:latin typeface="Hypatia Sans Pro" pitchFamily="34" charset="0"/>
              </a:rPr>
              <a:t>is very different from written sentences. </a:t>
            </a:r>
          </a:p>
        </p:txBody>
      </p:sp>
      <p:pic>
        <p:nvPicPr>
          <p:cNvPr id="27659" name="Picture 10" descr="closed_captioning.jpg"/>
          <p:cNvPicPr>
            <a:picLocks noChangeAspect="1"/>
          </p:cNvPicPr>
          <p:nvPr/>
        </p:nvPicPr>
        <p:blipFill>
          <a:blip r:embed="rId4" cstate="print"/>
          <a:srcRect/>
          <a:stretch>
            <a:fillRect/>
          </a:stretch>
        </p:blipFill>
        <p:spPr bwMode="auto">
          <a:xfrm>
            <a:off x="594362" y="4142391"/>
            <a:ext cx="513803" cy="499085"/>
          </a:xfrm>
          <a:prstGeom prst="rect">
            <a:avLst/>
          </a:prstGeom>
          <a:noFill/>
          <a:ln w="9525">
            <a:noFill/>
            <a:miter lim="800000"/>
            <a:headEnd/>
            <a:tailEnd/>
          </a:ln>
        </p:spPr>
      </p:pic>
      <p:sp>
        <p:nvSpPr>
          <p:cNvPr id="12" name="TextBox 11"/>
          <p:cNvSpPr txBox="1"/>
          <p:nvPr/>
        </p:nvSpPr>
        <p:spPr>
          <a:xfrm>
            <a:off x="457200" y="6412468"/>
            <a:ext cx="7049729" cy="369332"/>
          </a:xfrm>
          <a:prstGeom prst="rect">
            <a:avLst/>
          </a:prstGeom>
          <a:noFill/>
        </p:spPr>
        <p:txBody>
          <a:bodyPr wrap="square" rtlCol="0">
            <a:spAutoFit/>
          </a:bodyPr>
          <a:lstStyle/>
          <a:p>
            <a:r>
              <a:rPr lang="en-GB" dirty="0" smtClean="0">
                <a:solidFill>
                  <a:schemeClr val="accent2">
                    <a:lumMod val="60000"/>
                    <a:lumOff val="40000"/>
                  </a:schemeClr>
                </a:solidFill>
              </a:rPr>
              <a:t>WCAG 2.0 FAILURE Single  A</a:t>
            </a:r>
            <a:endParaRPr lang="en-GB" dirty="0">
              <a:solidFill>
                <a:schemeClr val="accent2">
                  <a:lumMod val="60000"/>
                  <a:lumOff val="40000"/>
                </a:schemeClr>
              </a:solidFill>
            </a:endParaRPr>
          </a:p>
        </p:txBody>
      </p:sp>
      <p:sp>
        <p:nvSpPr>
          <p:cNvPr id="22"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12</a:t>
            </a:fld>
            <a:endParaRPr lang="en-GB" sz="1000" dirty="0">
              <a:solidFill>
                <a:schemeClr val="bg1"/>
              </a:solidFill>
              <a:latin typeface="Hypatia Sans Pro" pitchFamily="34" charset="0"/>
            </a:endParaRPr>
          </a:p>
        </p:txBody>
      </p:sp>
      <p:grpSp>
        <p:nvGrpSpPr>
          <p:cNvPr id="28" name="Group 27"/>
          <p:cNvGrpSpPr/>
          <p:nvPr/>
        </p:nvGrpSpPr>
        <p:grpSpPr>
          <a:xfrm>
            <a:off x="8192197" y="145657"/>
            <a:ext cx="807113" cy="807113"/>
            <a:chOff x="4122076" y="506288"/>
            <a:chExt cx="932505" cy="932505"/>
          </a:xfrm>
        </p:grpSpPr>
        <p:sp>
          <p:nvSpPr>
            <p:cNvPr id="29" name="Oval 28"/>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ectangle 30"/>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TextBox 31"/>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
        <p:nvSpPr>
          <p:cNvPr id="21" name="TextBox 20"/>
          <p:cNvSpPr txBox="1"/>
          <p:nvPr/>
        </p:nvSpPr>
        <p:spPr>
          <a:xfrm>
            <a:off x="495947" y="1361713"/>
            <a:ext cx="8183105" cy="369332"/>
          </a:xfrm>
          <a:prstGeom prst="rect">
            <a:avLst/>
          </a:prstGeom>
          <a:noFill/>
        </p:spPr>
        <p:txBody>
          <a:bodyPr wrap="square" rtlCol="0">
            <a:spAutoFit/>
          </a:bodyPr>
          <a:lstStyle/>
          <a:p>
            <a:r>
              <a:rPr lang="en-GB" dirty="0"/>
              <a:t>An alternative for time-based media is provided that presents equivalent </a:t>
            </a:r>
            <a:r>
              <a:rPr lang="en-GB" dirty="0" smtClean="0"/>
              <a:t>information.</a:t>
            </a:r>
            <a:endParaRPr lang="en-GB" dirty="0"/>
          </a:p>
        </p:txBody>
      </p:sp>
      <p:sp>
        <p:nvSpPr>
          <p:cNvPr id="2" name="TextBox 1"/>
          <p:cNvSpPr txBox="1"/>
          <p:nvPr/>
        </p:nvSpPr>
        <p:spPr>
          <a:xfrm>
            <a:off x="1486156" y="5120640"/>
            <a:ext cx="4991816" cy="923330"/>
          </a:xfrm>
          <a:prstGeom prst="rect">
            <a:avLst/>
          </a:prstGeom>
          <a:solidFill>
            <a:srgbClr val="7030A0"/>
          </a:solidFill>
        </p:spPr>
        <p:txBody>
          <a:bodyPr wrap="square" rtlCol="0">
            <a:spAutoFit/>
          </a:bodyPr>
          <a:lstStyle/>
          <a:p>
            <a:r>
              <a:rPr lang="en-GB" dirty="0">
                <a:hlinkClick r:id="rId5"/>
              </a:rPr>
              <a:t>http://www.youtube.com/watch?v=-_</a:t>
            </a:r>
            <a:r>
              <a:rPr lang="en-GB" dirty="0" smtClean="0">
                <a:hlinkClick r:id="rId5"/>
              </a:rPr>
              <a:t>ZZsrpBulM</a:t>
            </a:r>
            <a:r>
              <a:rPr lang="en-GB" dirty="0" smtClean="0"/>
              <a:t>  </a:t>
            </a:r>
          </a:p>
          <a:p>
            <a:endParaRPr lang="en-GB" dirty="0">
              <a:solidFill>
                <a:schemeClr val="bg1"/>
              </a:solidFill>
            </a:endParaRPr>
          </a:p>
          <a:p>
            <a:r>
              <a:rPr lang="en-GB" b="1" dirty="0" smtClean="0">
                <a:solidFill>
                  <a:schemeClr val="bg1"/>
                </a:solidFill>
              </a:rPr>
              <a:t>Keywords:    VerseOne Tutorial</a:t>
            </a:r>
            <a:endParaRPr lang="en-GB" b="1" dirty="0">
              <a:solidFill>
                <a:schemeClr val="bg1"/>
              </a:solidFil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319" y="5075620"/>
            <a:ext cx="878193" cy="96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86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Bad examples</a:t>
            </a:r>
            <a:endParaRPr lang="en-GB" sz="3200" dirty="0"/>
          </a:p>
        </p:txBody>
      </p:sp>
      <p:sp>
        <p:nvSpPr>
          <p:cNvPr id="3" name="Content Placeholder 2"/>
          <p:cNvSpPr>
            <a:spLocks noGrp="1"/>
          </p:cNvSpPr>
          <p:nvPr>
            <p:ph sz="quarter" idx="11"/>
          </p:nvPr>
        </p:nvSpPr>
        <p:spPr>
          <a:xfrm>
            <a:off x="747485" y="1711624"/>
            <a:ext cx="6553201" cy="1292833"/>
          </a:xfrm>
        </p:spPr>
        <p:txBody>
          <a:bodyPr>
            <a:normAutofit/>
          </a:bodyPr>
          <a:lstStyle/>
          <a:p>
            <a:r>
              <a:rPr lang="en-GB" sz="2400" dirty="0" smtClean="0">
                <a:latin typeface="+mn-lt"/>
              </a:rPr>
              <a:t>YouTube automatic captions to help the deaf</a:t>
            </a:r>
            <a:br>
              <a:rPr lang="en-GB" sz="2400" dirty="0" smtClean="0">
                <a:latin typeface="+mn-lt"/>
              </a:rPr>
            </a:br>
            <a:r>
              <a:rPr lang="en-GB" sz="2400" dirty="0" smtClean="0">
                <a:latin typeface="+mn-lt"/>
              </a:rPr>
              <a:t/>
            </a:r>
            <a:br>
              <a:rPr lang="en-GB" sz="2400" dirty="0" smtClean="0">
                <a:latin typeface="+mn-lt"/>
              </a:rPr>
            </a:br>
            <a:r>
              <a:rPr lang="en-GB" sz="2400" dirty="0" smtClean="0">
                <a:latin typeface="+mn-lt"/>
              </a:rPr>
              <a:t>	“</a:t>
            </a:r>
            <a:r>
              <a:rPr lang="en-GB" sz="2400" b="1" dirty="0" smtClean="0">
                <a:latin typeface="+mn-lt"/>
              </a:rPr>
              <a:t>enables us</a:t>
            </a:r>
            <a:r>
              <a:rPr lang="en-GB" sz="2400" dirty="0" smtClean="0">
                <a:latin typeface="+mn-lt"/>
              </a:rPr>
              <a:t>”  the caption said</a:t>
            </a:r>
          </a:p>
        </p:txBody>
      </p:sp>
      <p:grpSp>
        <p:nvGrpSpPr>
          <p:cNvPr id="4" name="Group 3"/>
          <p:cNvGrpSpPr/>
          <p:nvPr/>
        </p:nvGrpSpPr>
        <p:grpSpPr>
          <a:xfrm>
            <a:off x="457200" y="274637"/>
            <a:ext cx="1195264" cy="963839"/>
            <a:chOff x="1619672" y="1124744"/>
            <a:chExt cx="6096000" cy="4953001"/>
          </a:xfrm>
        </p:grpSpPr>
        <p:pic>
          <p:nvPicPr>
            <p:cNvPr id="5" name="Picture 4" descr="File:Underground no-text.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24744"/>
              <a:ext cx="6096000" cy="4953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31371" y="3028438"/>
              <a:ext cx="5472606" cy="1186206"/>
            </a:xfrm>
            <a:prstGeom prst="rect">
              <a:avLst/>
            </a:prstGeom>
            <a:noFill/>
          </p:spPr>
          <p:txBody>
            <a:bodyPr wrap="square" rtlCol="0">
              <a:spAutoFit/>
            </a:bodyPr>
            <a:lstStyle/>
            <a:p>
              <a:pPr algn="ctr"/>
              <a:r>
                <a:rPr lang="en-GB" sz="900" dirty="0" smtClean="0">
                  <a:solidFill>
                    <a:schemeClr val="bg1"/>
                  </a:solidFill>
                  <a:latin typeface="GillSans" panose="020B0602020204020204" pitchFamily="34" charset="0"/>
                </a:rPr>
                <a:t>MIND THE GAP</a:t>
              </a:r>
              <a:endParaRPr lang="en-GB" sz="900" dirty="0">
                <a:solidFill>
                  <a:schemeClr val="bg1"/>
                </a:solidFill>
                <a:latin typeface="GillSans" panose="020B0602020204020204" pitchFamily="34" charset="0"/>
              </a:endParaRPr>
            </a:p>
          </p:txBody>
        </p:sp>
      </p:grpSp>
      <p:pic>
        <p:nvPicPr>
          <p:cNvPr id="9" name="Picture 8" descr="Dear user">
            <a:hlinkClick r:id="rId4" action="ppaction://hlinksldjump" tooltip="born deaf"/>
          </p:cNvPr>
          <p:cNvPicPr/>
          <p:nvPr/>
        </p:nvPicPr>
        <p:blipFill>
          <a:blip r:embed="rId5" cstate="print"/>
          <a:stretch>
            <a:fillRect/>
          </a:stretch>
        </p:blipFill>
        <p:spPr bwMode="auto">
          <a:xfrm>
            <a:off x="7625967" y="1711624"/>
            <a:ext cx="762000" cy="1095375"/>
          </a:xfrm>
          <a:prstGeom prst="rect">
            <a:avLst/>
          </a:prstGeom>
          <a:ln>
            <a:solidFill>
              <a:schemeClr val="bg1">
                <a:lumMod val="65000"/>
              </a:schemeClr>
            </a:solidFill>
          </a:ln>
        </p:spPr>
      </p:pic>
      <p:sp>
        <p:nvSpPr>
          <p:cNvPr id="10" name="Content Placeholder 2"/>
          <p:cNvSpPr txBox="1">
            <a:spLocks/>
          </p:cNvSpPr>
          <p:nvPr/>
        </p:nvSpPr>
        <p:spPr>
          <a:xfrm>
            <a:off x="747485" y="3294743"/>
            <a:ext cx="8229600" cy="10920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baseline="0">
                <a:solidFill>
                  <a:schemeClr val="tx1"/>
                </a:solidFill>
                <a:latin typeface="Hypatia Sans Pro Semibold"/>
                <a:ea typeface="+mn-ea"/>
                <a:cs typeface="+mn-cs"/>
              </a:defRPr>
            </a:lvl1pPr>
            <a:lvl2pPr marL="742950" indent="-28575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2pPr>
            <a:lvl3pPr marL="11430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3pPr>
            <a:lvl4pPr marL="16002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4pPr>
            <a:lvl5pPr marL="2057400" indent="-228600" algn="l" defTabSz="457200" rtl="0" eaLnBrk="1" latinLnBrk="0" hangingPunct="1">
              <a:spcBef>
                <a:spcPct val="20000"/>
              </a:spcBef>
              <a:buFont typeface="Arial"/>
              <a:buChar char="•"/>
              <a:defRPr sz="2000" b="0" i="0" kern="1200" baseline="0">
                <a:solidFill>
                  <a:schemeClr val="tx1"/>
                </a:solidFill>
                <a:latin typeface="Hypatia Sans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Alternative text for an image left blank and reads out the file name:</a:t>
            </a:r>
            <a:br>
              <a:rPr lang="en-GB" dirty="0" smtClean="0"/>
            </a:br>
            <a:endParaRPr lang="en-GB" dirty="0" smtClean="0"/>
          </a:p>
          <a:p>
            <a:pPr marL="0" indent="0">
              <a:buFont typeface="Arial"/>
              <a:buNone/>
            </a:pPr>
            <a:r>
              <a:rPr lang="en-GB" dirty="0" smtClean="0"/>
              <a:t>	“</a:t>
            </a:r>
            <a:r>
              <a:rPr lang="en-GB" b="1" dirty="0" smtClean="0"/>
              <a:t>buscon23062003.jpg</a:t>
            </a:r>
            <a:r>
              <a:rPr lang="en-GB" dirty="0" smtClean="0"/>
              <a:t>”</a:t>
            </a:r>
          </a:p>
        </p:txBody>
      </p:sp>
      <p:pic>
        <p:nvPicPr>
          <p:cNvPr id="13" name="Picture 12" descr="graur razvan ionut4.jpg"/>
          <p:cNvPicPr/>
          <p:nvPr/>
        </p:nvPicPr>
        <p:blipFill>
          <a:blip r:embed="rId6" cstate="print"/>
          <a:stretch>
            <a:fillRect/>
          </a:stretch>
        </p:blipFill>
        <p:spPr>
          <a:xfrm>
            <a:off x="4223116" y="3863590"/>
            <a:ext cx="799671" cy="1046478"/>
          </a:xfrm>
          <a:prstGeom prst="rect">
            <a:avLst/>
          </a:prstGeom>
          <a:ln>
            <a:solidFill>
              <a:schemeClr val="bg1">
                <a:lumMod val="65000"/>
              </a:schemeClr>
            </a:solidFill>
          </a:ln>
        </p:spPr>
      </p:pic>
      <p:sp>
        <p:nvSpPr>
          <p:cNvPr id="15" name="TextBox 14"/>
          <p:cNvSpPr txBox="1"/>
          <p:nvPr/>
        </p:nvSpPr>
        <p:spPr>
          <a:xfrm>
            <a:off x="5067663" y="2431009"/>
            <a:ext cx="2515325" cy="461665"/>
          </a:xfrm>
          <a:prstGeom prst="rect">
            <a:avLst/>
          </a:prstGeom>
          <a:noFill/>
        </p:spPr>
        <p:txBody>
          <a:bodyPr wrap="square" rtlCol="0">
            <a:spAutoFit/>
          </a:bodyPr>
          <a:lstStyle/>
          <a:p>
            <a:r>
              <a:rPr lang="en-GB" sz="2400" dirty="0"/>
              <a:t>“</a:t>
            </a:r>
            <a:r>
              <a:rPr lang="en-GB" sz="2400" b="1" dirty="0"/>
              <a:t>in a boy’s </a:t>
            </a:r>
            <a:r>
              <a:rPr lang="en-GB" sz="2400" b="1" dirty="0" smtClean="0"/>
              <a:t>ass</a:t>
            </a:r>
            <a:r>
              <a:rPr lang="en-GB" sz="2400" dirty="0" smtClean="0"/>
              <a:t>”</a:t>
            </a:r>
            <a:endParaRPr lang="en-GB" sz="2400" dirty="0"/>
          </a:p>
        </p:txBody>
      </p:sp>
    </p:spTree>
    <p:extLst>
      <p:ext uri="{BB962C8B-B14F-4D97-AF65-F5344CB8AC3E}">
        <p14:creationId xmlns:p14="http://schemas.microsoft.com/office/powerpoint/2010/main" val="3397646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42913" y="473075"/>
            <a:ext cx="8472487" cy="1143000"/>
          </a:xfrm>
        </p:spPr>
        <p:txBody>
          <a:bodyPr>
            <a:normAutofit/>
          </a:bodyPr>
          <a:lstStyle/>
          <a:p>
            <a:r>
              <a:rPr lang="en-GB" sz="4000" b="1" dirty="0">
                <a:solidFill>
                  <a:srgbClr val="3333FF"/>
                </a:solidFill>
              </a:rPr>
              <a:t>Perceivable</a:t>
            </a:r>
            <a:r>
              <a:rPr lang="en-GB" sz="2800" dirty="0"/>
              <a:t> (time-based media)</a:t>
            </a:r>
            <a:endParaRPr lang="en-GB" sz="2800" dirty="0" smtClean="0"/>
          </a:p>
        </p:txBody>
      </p:sp>
      <p:sp>
        <p:nvSpPr>
          <p:cNvPr id="27651" name="Content Placeholder 2"/>
          <p:cNvSpPr>
            <a:spLocks noGrp="1"/>
          </p:cNvSpPr>
          <p:nvPr>
            <p:ph idx="4294967295"/>
          </p:nvPr>
        </p:nvSpPr>
        <p:spPr>
          <a:xfrm>
            <a:off x="3760788" y="2145268"/>
            <a:ext cx="5052429" cy="978932"/>
          </a:xfrm>
          <a:prstGeom prst="rect">
            <a:avLst/>
          </a:prstGeom>
        </p:spPr>
        <p:txBody>
          <a:bodyPr>
            <a:normAutofit lnSpcReduction="10000"/>
          </a:bodyPr>
          <a:lstStyle/>
          <a:p>
            <a:pPr>
              <a:lnSpc>
                <a:spcPct val="100000"/>
              </a:lnSpc>
            </a:pPr>
            <a:r>
              <a:rPr lang="en-GB" dirty="0" smtClean="0">
                <a:latin typeface="Hypatia Sans Pro" pitchFamily="34" charset="0"/>
              </a:rPr>
              <a:t>Contrast between background and foreground noise is at least 20 decibels.</a:t>
            </a:r>
            <a:br>
              <a:rPr lang="en-GB" dirty="0" smtClean="0">
                <a:latin typeface="Hypatia Sans Pro" pitchFamily="34" charset="0"/>
              </a:rPr>
            </a:br>
            <a:r>
              <a:rPr lang="en-GB" dirty="0" smtClean="0">
                <a:latin typeface="Hypatia Sans Pro" pitchFamily="34" charset="0"/>
              </a:rPr>
              <a:t>	</a:t>
            </a:r>
          </a:p>
        </p:txBody>
      </p:sp>
      <p:pic>
        <p:nvPicPr>
          <p:cNvPr id="6" name="Picture 5" descr="Yaron Jeroen van Oostrom.jpg"/>
          <p:cNvPicPr/>
          <p:nvPr/>
        </p:nvPicPr>
        <p:blipFill>
          <a:blip r:embed="rId3" cstate="print"/>
          <a:srcRect l="17855" r="5944"/>
          <a:stretch>
            <a:fillRect/>
          </a:stretch>
        </p:blipFill>
        <p:spPr>
          <a:xfrm>
            <a:off x="533400" y="2259568"/>
            <a:ext cx="762000" cy="723900"/>
          </a:xfrm>
          <a:prstGeom prst="rect">
            <a:avLst/>
          </a:prstGeom>
          <a:ln>
            <a:solidFill>
              <a:schemeClr val="bg1">
                <a:lumMod val="65000"/>
              </a:schemeClr>
            </a:solidFill>
          </a:ln>
        </p:spPr>
      </p:pic>
      <p:sp>
        <p:nvSpPr>
          <p:cNvPr id="27656" name="TextBox 5"/>
          <p:cNvSpPr txBox="1">
            <a:spLocks noChangeArrowheads="1"/>
          </p:cNvSpPr>
          <p:nvPr/>
        </p:nvSpPr>
        <p:spPr bwMode="auto">
          <a:xfrm>
            <a:off x="1524000" y="2145268"/>
            <a:ext cx="2133600" cy="1200329"/>
          </a:xfrm>
          <a:prstGeom prst="rect">
            <a:avLst/>
          </a:prstGeom>
          <a:noFill/>
          <a:ln w="9525">
            <a:noFill/>
            <a:miter lim="800000"/>
            <a:headEnd/>
            <a:tailEnd/>
          </a:ln>
        </p:spPr>
        <p:txBody>
          <a:bodyPr>
            <a:spAutoFit/>
          </a:bodyPr>
          <a:lstStyle/>
          <a:p>
            <a:r>
              <a:rPr lang="en-GB" b="1" dirty="0" smtClean="0">
                <a:latin typeface="Hypatia Sans Pro" pitchFamily="34" charset="0"/>
              </a:rPr>
              <a:t>Hanna</a:t>
            </a:r>
            <a:endParaRPr lang="en-GB" dirty="0">
              <a:latin typeface="Hypatia Sans Pro" pitchFamily="34" charset="0"/>
            </a:endParaRPr>
          </a:p>
          <a:p>
            <a:r>
              <a:rPr lang="en-GB" dirty="0">
                <a:latin typeface="Hypatia Sans Pro" pitchFamily="34" charset="0"/>
              </a:rPr>
              <a:t>hard of hearing but can hear if low background noise.</a:t>
            </a:r>
          </a:p>
        </p:txBody>
      </p:sp>
      <p:sp>
        <p:nvSpPr>
          <p:cNvPr id="12" name="TextBox 11"/>
          <p:cNvSpPr txBox="1"/>
          <p:nvPr/>
        </p:nvSpPr>
        <p:spPr>
          <a:xfrm>
            <a:off x="457200" y="6395880"/>
            <a:ext cx="4229100" cy="369332"/>
          </a:xfrm>
          <a:prstGeom prst="rect">
            <a:avLst/>
          </a:prstGeom>
          <a:noFill/>
        </p:spPr>
        <p:txBody>
          <a:bodyPr wrap="square" rtlCol="0">
            <a:spAutoFit/>
          </a:bodyPr>
          <a:lstStyle/>
          <a:p>
            <a:r>
              <a:rPr lang="en-GB" dirty="0" smtClean="0">
                <a:solidFill>
                  <a:schemeClr val="accent2">
                    <a:lumMod val="60000"/>
                    <a:lumOff val="40000"/>
                  </a:schemeClr>
                </a:solidFill>
              </a:rPr>
              <a:t>WCAG 2.0 FAILURE Triple A</a:t>
            </a:r>
            <a:endParaRPr lang="en-GB" dirty="0">
              <a:solidFill>
                <a:schemeClr val="accent2">
                  <a:lumMod val="60000"/>
                  <a:lumOff val="40000"/>
                </a:schemeClr>
              </a:solidFill>
            </a:endParaRPr>
          </a:p>
        </p:txBody>
      </p:sp>
      <p:grpSp>
        <p:nvGrpSpPr>
          <p:cNvPr id="8" name="Group 7"/>
          <p:cNvGrpSpPr/>
          <p:nvPr/>
        </p:nvGrpSpPr>
        <p:grpSpPr>
          <a:xfrm>
            <a:off x="5105400" y="3027823"/>
            <a:ext cx="1905000" cy="2776077"/>
            <a:chOff x="5105400" y="3027823"/>
            <a:chExt cx="1905000" cy="2776077"/>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027823"/>
              <a:ext cx="1905000" cy="1219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267200"/>
              <a:ext cx="1905000" cy="1536700"/>
            </a:xfrm>
            <a:prstGeom prst="rect">
              <a:avLst/>
            </a:prstGeom>
          </p:spPr>
        </p:pic>
      </p:grpSp>
      <p:sp>
        <p:nvSpPr>
          <p:cNvPr id="19"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14</a:t>
            </a:fld>
            <a:endParaRPr lang="en-GB" sz="1000" dirty="0">
              <a:solidFill>
                <a:schemeClr val="bg1"/>
              </a:solidFill>
              <a:latin typeface="Hypatia Sans Pro" pitchFamily="34" charset="0"/>
            </a:endParaRPr>
          </a:p>
        </p:txBody>
      </p:sp>
      <p:grpSp>
        <p:nvGrpSpPr>
          <p:cNvPr id="25" name="Group 24"/>
          <p:cNvGrpSpPr/>
          <p:nvPr/>
        </p:nvGrpSpPr>
        <p:grpSpPr>
          <a:xfrm>
            <a:off x="8192642" y="154790"/>
            <a:ext cx="807113" cy="807113"/>
            <a:chOff x="4122076" y="506288"/>
            <a:chExt cx="932505" cy="932505"/>
          </a:xfrm>
        </p:grpSpPr>
        <p:sp>
          <p:nvSpPr>
            <p:cNvPr id="26" name="Oval 25"/>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Oval 26"/>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Rectangle 27"/>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TextBox 28"/>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Tree>
    <p:extLst>
      <p:ext uri="{BB962C8B-B14F-4D97-AF65-F5344CB8AC3E}">
        <p14:creationId xmlns:p14="http://schemas.microsoft.com/office/powerpoint/2010/main" val="2099294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42913" y="473075"/>
            <a:ext cx="8472487" cy="1143000"/>
          </a:xfrm>
        </p:spPr>
        <p:txBody>
          <a:bodyPr/>
          <a:lstStyle/>
          <a:p>
            <a:r>
              <a:rPr lang="en-GB" sz="4000" b="1" dirty="0">
                <a:solidFill>
                  <a:srgbClr val="3333FF"/>
                </a:solidFill>
              </a:rPr>
              <a:t>Perceivable</a:t>
            </a:r>
            <a:r>
              <a:rPr lang="en-GB" sz="3200" dirty="0" smtClean="0"/>
              <a:t> </a:t>
            </a:r>
            <a:r>
              <a:rPr lang="en-GB" sz="2800" dirty="0" smtClean="0"/>
              <a:t>(adaptable)</a:t>
            </a:r>
          </a:p>
        </p:txBody>
      </p:sp>
      <p:sp>
        <p:nvSpPr>
          <p:cNvPr id="24579" name="Content Placeholder 2"/>
          <p:cNvSpPr>
            <a:spLocks noGrp="1"/>
          </p:cNvSpPr>
          <p:nvPr>
            <p:ph idx="4294967295"/>
          </p:nvPr>
        </p:nvSpPr>
        <p:spPr>
          <a:xfrm>
            <a:off x="3760788" y="2545080"/>
            <a:ext cx="5117229" cy="3322320"/>
          </a:xfrm>
          <a:prstGeom prst="rect">
            <a:avLst/>
          </a:prstGeom>
        </p:spPr>
        <p:txBody>
          <a:bodyPr>
            <a:normAutofit/>
          </a:bodyPr>
          <a:lstStyle/>
          <a:p>
            <a:pPr>
              <a:lnSpc>
                <a:spcPct val="100000"/>
              </a:lnSpc>
            </a:pPr>
            <a:r>
              <a:rPr lang="en-GB" dirty="0" smtClean="0">
                <a:latin typeface="Hypatia Sans Pro" pitchFamily="34" charset="0"/>
              </a:rPr>
              <a:t>Here is an example of using heading format to emphasise a paragraph.</a:t>
            </a:r>
          </a:p>
          <a:p>
            <a:pPr>
              <a:lnSpc>
                <a:spcPct val="100000"/>
              </a:lnSpc>
            </a:pPr>
            <a:endParaRPr lang="en-GB" dirty="0">
              <a:latin typeface="Hypatia Sans Pro" pitchFamily="34" charset="0"/>
            </a:endParaRPr>
          </a:p>
          <a:p>
            <a:pPr>
              <a:lnSpc>
                <a:spcPct val="100000"/>
              </a:lnSpc>
            </a:pPr>
            <a:endParaRPr lang="en-GB" dirty="0" smtClean="0">
              <a:latin typeface="Hypatia Sans Pro" pitchFamily="34" charset="0"/>
            </a:endParaRPr>
          </a:p>
          <a:p>
            <a:pPr marL="0" indent="0">
              <a:lnSpc>
                <a:spcPct val="100000"/>
              </a:lnSpc>
              <a:buNone/>
            </a:pPr>
            <a:endParaRPr lang="en-GB" dirty="0" smtClean="0">
              <a:latin typeface="Hypatia Sans Pro" pitchFamily="34" charset="0"/>
            </a:endParaRPr>
          </a:p>
          <a:p>
            <a:pPr>
              <a:lnSpc>
                <a:spcPct val="100000"/>
              </a:lnSpc>
            </a:pPr>
            <a:r>
              <a:rPr lang="en-GB" dirty="0" smtClean="0">
                <a:latin typeface="Hypatia Sans Pro" pitchFamily="34" charset="0"/>
              </a:rPr>
              <a:t>Headings should be formatted according to their hierarchy and text should be formatted as  body text</a:t>
            </a:r>
          </a:p>
        </p:txBody>
      </p:sp>
      <p:sp>
        <p:nvSpPr>
          <p:cNvPr id="61442" name="Text Box 2"/>
          <p:cNvSpPr txBox="1">
            <a:spLocks noChangeArrowheads="1"/>
          </p:cNvSpPr>
          <p:nvPr/>
        </p:nvSpPr>
        <p:spPr bwMode="auto">
          <a:xfrm>
            <a:off x="533400" y="4328478"/>
            <a:ext cx="3048000" cy="1828482"/>
          </a:xfrm>
          <a:prstGeom prst="rect">
            <a:avLst/>
          </a:prstGeom>
          <a:solidFill>
            <a:srgbClr val="FFFFFF"/>
          </a:solidFill>
          <a:ln w="9525">
            <a:solidFill>
              <a:srgbClr val="000000"/>
            </a:solidFill>
            <a:miter lim="800000"/>
            <a:headEnd/>
            <a:tailEnd/>
          </a:ln>
        </p:spPr>
        <p:txBody>
          <a:bodyPr/>
          <a:lstStyle/>
          <a:p>
            <a:pPr>
              <a:spcAft>
                <a:spcPts val="600"/>
              </a:spcAft>
            </a:pPr>
            <a:r>
              <a:rPr lang="en-GB" b="1" dirty="0" smtClean="0">
                <a:solidFill>
                  <a:schemeClr val="accent2"/>
                </a:solidFill>
                <a:latin typeface="Calibri" pitchFamily="34" charset="0"/>
              </a:rPr>
              <a:t>Adult Walk-in centre</a:t>
            </a:r>
            <a:endParaRPr lang="en-GB" sz="1200" dirty="0">
              <a:solidFill>
                <a:schemeClr val="accent2"/>
              </a:solidFill>
              <a:latin typeface="Times New Roman" pitchFamily="18" charset="0"/>
            </a:endParaRPr>
          </a:p>
          <a:p>
            <a:r>
              <a:rPr lang="en-GB" sz="1200" dirty="0">
                <a:latin typeface="Calibri" pitchFamily="34" charset="0"/>
              </a:rPr>
              <a:t>We can still expect to see quite a variety in the average urban garden.</a:t>
            </a:r>
          </a:p>
          <a:p>
            <a:endParaRPr lang="en-GB" sz="1200" dirty="0">
              <a:latin typeface="Calibri" pitchFamily="34" charset="0"/>
            </a:endParaRPr>
          </a:p>
          <a:p>
            <a:r>
              <a:rPr lang="en-GB" sz="2000" b="1" dirty="0" smtClean="0">
                <a:solidFill>
                  <a:srgbClr val="7030A0"/>
                </a:solidFill>
                <a:latin typeface="Calibri" pitchFamily="34" charset="0"/>
              </a:rPr>
              <a:t>X-Ray</a:t>
            </a:r>
            <a:endParaRPr lang="en-GB" sz="2000" dirty="0">
              <a:solidFill>
                <a:srgbClr val="7030A0"/>
              </a:solidFill>
              <a:latin typeface="Times New Roman" pitchFamily="18" charset="0"/>
            </a:endParaRPr>
          </a:p>
          <a:p>
            <a:pPr>
              <a:spcAft>
                <a:spcPts val="1000"/>
              </a:spcAft>
            </a:pPr>
            <a:r>
              <a:rPr lang="en-GB" sz="1200" dirty="0" smtClean="0">
                <a:latin typeface="Calibri" pitchFamily="34" charset="0"/>
              </a:rPr>
              <a:t>Our X-ray centre is available from 8:30am to 5pm week-days.</a:t>
            </a:r>
            <a:endParaRPr lang="en-US" sz="1200" dirty="0">
              <a:latin typeface="Calibri" pitchFamily="34" charset="0"/>
            </a:endParaRPr>
          </a:p>
        </p:txBody>
      </p:sp>
      <p:sp>
        <p:nvSpPr>
          <p:cNvPr id="24583" name="Text Box 3"/>
          <p:cNvSpPr txBox="1">
            <a:spLocks noChangeArrowheads="1"/>
          </p:cNvSpPr>
          <p:nvPr/>
        </p:nvSpPr>
        <p:spPr bwMode="auto">
          <a:xfrm>
            <a:off x="533400" y="2286000"/>
            <a:ext cx="3048000" cy="1951038"/>
          </a:xfrm>
          <a:prstGeom prst="rect">
            <a:avLst/>
          </a:prstGeom>
          <a:solidFill>
            <a:srgbClr val="FFFFFF"/>
          </a:solidFill>
          <a:ln w="9525">
            <a:solidFill>
              <a:srgbClr val="000000"/>
            </a:solidFill>
            <a:miter lim="800000"/>
            <a:headEnd/>
            <a:tailEnd/>
          </a:ln>
        </p:spPr>
        <p:txBody>
          <a:bodyPr/>
          <a:lstStyle/>
          <a:p>
            <a:pPr>
              <a:spcAft>
                <a:spcPts val="1000"/>
              </a:spcAft>
            </a:pPr>
            <a:r>
              <a:rPr lang="en-GB" b="1" dirty="0">
                <a:solidFill>
                  <a:schemeClr val="accent2"/>
                </a:solidFill>
                <a:latin typeface="Calibri" pitchFamily="34" charset="0"/>
              </a:rPr>
              <a:t>This article is all about the </a:t>
            </a:r>
            <a:r>
              <a:rPr lang="en-GB" b="1" dirty="0" smtClean="0">
                <a:solidFill>
                  <a:schemeClr val="accent2"/>
                </a:solidFill>
                <a:latin typeface="Calibri" pitchFamily="34" charset="0"/>
              </a:rPr>
              <a:t>various treatments that are available in our walk in centre.</a:t>
            </a:r>
            <a:endParaRPr lang="en-GB" b="1" dirty="0">
              <a:solidFill>
                <a:schemeClr val="accent2"/>
              </a:solidFill>
              <a:latin typeface="Calibri" pitchFamily="34" charset="0"/>
            </a:endParaRPr>
          </a:p>
          <a:p>
            <a:pPr>
              <a:spcAft>
                <a:spcPts val="1000"/>
              </a:spcAft>
            </a:pPr>
            <a:r>
              <a:rPr lang="en-GB" sz="1200" dirty="0" smtClean="0">
                <a:latin typeface="Calibri" pitchFamily="34" charset="0"/>
              </a:rPr>
              <a:t>Depending on the severity of your ailment and whether or not you have been referred by your GP, you will be seen within </a:t>
            </a:r>
            <a:r>
              <a:rPr lang="en-GB" sz="1200" dirty="0">
                <a:latin typeface="Calibri" pitchFamily="34" charset="0"/>
              </a:rPr>
              <a:t>2</a:t>
            </a:r>
            <a:r>
              <a:rPr lang="en-GB" sz="1200" dirty="0" smtClean="0">
                <a:latin typeface="Calibri" pitchFamily="34" charset="0"/>
              </a:rPr>
              <a:t> hours.</a:t>
            </a:r>
            <a:endParaRPr lang="en-US" sz="3200" dirty="0"/>
          </a:p>
        </p:txBody>
      </p:sp>
      <p:sp>
        <p:nvSpPr>
          <p:cNvPr id="10" name="TextBox 9"/>
          <p:cNvSpPr txBox="1"/>
          <p:nvPr/>
        </p:nvSpPr>
        <p:spPr>
          <a:xfrm>
            <a:off x="457200" y="6400800"/>
            <a:ext cx="6324600" cy="369332"/>
          </a:xfrm>
          <a:prstGeom prst="rect">
            <a:avLst/>
          </a:prstGeom>
          <a:noFill/>
        </p:spPr>
        <p:txBody>
          <a:bodyPr wrap="square" rtlCol="0">
            <a:spAutoFit/>
          </a:bodyPr>
          <a:lstStyle/>
          <a:p>
            <a:r>
              <a:rPr lang="en-GB" dirty="0" smtClean="0">
                <a:solidFill>
                  <a:schemeClr val="accent2">
                    <a:lumMod val="60000"/>
                    <a:lumOff val="40000"/>
                  </a:schemeClr>
                </a:solidFill>
              </a:rPr>
              <a:t>WCAG 2.0 FAILURE</a:t>
            </a:r>
            <a:r>
              <a:rPr lang="en-GB" dirty="0" smtClean="0">
                <a:solidFill>
                  <a:srgbClr val="FFC000"/>
                </a:solidFill>
              </a:rPr>
              <a:t> </a:t>
            </a:r>
            <a:r>
              <a:rPr lang="en-GB" dirty="0" smtClean="0">
                <a:solidFill>
                  <a:schemeClr val="accent2">
                    <a:lumMod val="60000"/>
                    <a:lumOff val="40000"/>
                  </a:schemeClr>
                </a:solidFill>
              </a:rPr>
              <a:t>Single A</a:t>
            </a:r>
            <a:endParaRPr lang="en-GB" dirty="0">
              <a:solidFill>
                <a:schemeClr val="accent2">
                  <a:lumMod val="60000"/>
                  <a:lumOff val="40000"/>
                </a:schemeClr>
              </a:solidFill>
            </a:endParaRPr>
          </a:p>
        </p:txBody>
      </p:sp>
      <p:pic>
        <p:nvPicPr>
          <p:cNvPr id="16" name="Picture 6" descr="tables.gif"/>
          <p:cNvPicPr>
            <a:picLocks noChangeAspect="1"/>
          </p:cNvPicPr>
          <p:nvPr/>
        </p:nvPicPr>
        <p:blipFill rotWithShape="1">
          <a:blip r:embed="rId3" cstate="print"/>
          <a:srcRect l="-1" t="15331" r="79070" b="61984"/>
          <a:stretch/>
        </p:blipFill>
        <p:spPr bwMode="auto">
          <a:xfrm>
            <a:off x="4179691" y="5379720"/>
            <a:ext cx="468509" cy="533718"/>
          </a:xfrm>
          <a:prstGeom prst="rect">
            <a:avLst/>
          </a:prstGeom>
          <a:noFill/>
          <a:ln w="9525">
            <a:noFill/>
            <a:miter lim="800000"/>
            <a:headEnd/>
            <a:tailEnd/>
          </a:ln>
        </p:spPr>
      </p:pic>
      <p:pic>
        <p:nvPicPr>
          <p:cNvPr id="17" name="Picture 6" descr="tables.gif"/>
          <p:cNvPicPr>
            <a:picLocks noChangeAspect="1"/>
          </p:cNvPicPr>
          <p:nvPr/>
        </p:nvPicPr>
        <p:blipFill rotWithShape="1">
          <a:blip r:embed="rId3" cstate="print"/>
          <a:srcRect l="846" t="65545" r="78223" b="12431"/>
          <a:stretch/>
        </p:blipFill>
        <p:spPr bwMode="auto">
          <a:xfrm>
            <a:off x="4141996" y="3520440"/>
            <a:ext cx="468509" cy="518160"/>
          </a:xfrm>
          <a:prstGeom prst="rect">
            <a:avLst/>
          </a:prstGeom>
          <a:noFill/>
          <a:ln w="9525">
            <a:noFill/>
            <a:miter lim="800000"/>
            <a:headEnd/>
            <a:tailEnd/>
          </a:ln>
        </p:spPr>
      </p:pic>
      <p:sp>
        <p:nvSpPr>
          <p:cNvPr id="18"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15</a:t>
            </a:fld>
            <a:endParaRPr lang="en-GB" sz="1000" dirty="0">
              <a:solidFill>
                <a:schemeClr val="bg1"/>
              </a:solidFill>
              <a:latin typeface="Hypatia Sans Pro" pitchFamily="34" charset="0"/>
            </a:endParaRPr>
          </a:p>
        </p:txBody>
      </p:sp>
      <p:grpSp>
        <p:nvGrpSpPr>
          <p:cNvPr id="24" name="Group 23"/>
          <p:cNvGrpSpPr/>
          <p:nvPr/>
        </p:nvGrpSpPr>
        <p:grpSpPr>
          <a:xfrm>
            <a:off x="8202187" y="160399"/>
            <a:ext cx="807113" cy="807113"/>
            <a:chOff x="4122076" y="506288"/>
            <a:chExt cx="932505" cy="932505"/>
          </a:xfrm>
        </p:grpSpPr>
        <p:sp>
          <p:nvSpPr>
            <p:cNvPr id="25" name="Oval 24"/>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Oval 25"/>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Rectangle 26"/>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TextBox 27"/>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pic>
        <p:nvPicPr>
          <p:cNvPr id="19" name="Picture 18" descr="federico stevanin.jpg"/>
          <p:cNvPicPr/>
          <p:nvPr/>
        </p:nvPicPr>
        <p:blipFill>
          <a:blip r:embed="rId4" cstate="print"/>
          <a:srcRect r="31952"/>
          <a:stretch>
            <a:fillRect/>
          </a:stretch>
        </p:blipFill>
        <p:spPr>
          <a:xfrm>
            <a:off x="533401" y="1614617"/>
            <a:ext cx="457201" cy="495300"/>
          </a:xfrm>
          <a:prstGeom prst="rect">
            <a:avLst/>
          </a:prstGeom>
          <a:ln>
            <a:solidFill>
              <a:schemeClr val="bg1">
                <a:lumMod val="65000"/>
              </a:schemeClr>
            </a:solidFill>
          </a:ln>
        </p:spPr>
      </p:pic>
      <p:sp>
        <p:nvSpPr>
          <p:cNvPr id="20" name="TextBox 19"/>
          <p:cNvSpPr txBox="1"/>
          <p:nvPr/>
        </p:nvSpPr>
        <p:spPr>
          <a:xfrm>
            <a:off x="1149888" y="1260455"/>
            <a:ext cx="7196494" cy="923330"/>
          </a:xfrm>
          <a:prstGeom prst="rect">
            <a:avLst/>
          </a:prstGeom>
          <a:noFill/>
        </p:spPr>
        <p:txBody>
          <a:bodyPr wrap="square" rtlCol="0">
            <a:spAutoFit/>
          </a:bodyPr>
          <a:lstStyle/>
          <a:p>
            <a:r>
              <a:rPr lang="en-GB" dirty="0" smtClean="0"/>
              <a:t>1.3.1 Info and relationships</a:t>
            </a:r>
          </a:p>
          <a:p>
            <a:r>
              <a:rPr lang="en-GB" i="1" dirty="0" smtClean="0"/>
              <a:t>Information</a:t>
            </a:r>
            <a:r>
              <a:rPr lang="en-GB" i="1" dirty="0"/>
              <a:t>, structure, and relationships conveyed through presentation can be programmatically determined or are available in text. </a:t>
            </a:r>
            <a:endParaRPr lang="en-GB" i="1" dirty="0" smtClean="0"/>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907" y="1000485"/>
            <a:ext cx="647700" cy="485775"/>
          </a:xfrm>
          <a:prstGeom prst="rect">
            <a:avLst/>
          </a:prstGeom>
        </p:spPr>
      </p:pic>
    </p:spTree>
    <p:extLst>
      <p:ext uri="{BB962C8B-B14F-4D97-AF65-F5344CB8AC3E}">
        <p14:creationId xmlns:p14="http://schemas.microsoft.com/office/powerpoint/2010/main" val="1369694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P spid="61442" grpId="0" animBg="1"/>
      <p:bldP spid="24583"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49" y="254605"/>
            <a:ext cx="6324978" cy="596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32114" y="6390304"/>
            <a:ext cx="5704115" cy="369332"/>
          </a:xfrm>
          <a:prstGeom prst="rect">
            <a:avLst/>
          </a:prstGeom>
          <a:noFill/>
        </p:spPr>
        <p:txBody>
          <a:bodyPr wrap="square" rtlCol="0">
            <a:spAutoFit/>
          </a:bodyPr>
          <a:lstStyle/>
          <a:p>
            <a:r>
              <a:rPr lang="en-GB" dirty="0">
                <a:hlinkClick r:id="rId3"/>
              </a:rPr>
              <a:t>http://</a:t>
            </a:r>
            <a:r>
              <a:rPr lang="en-GB" dirty="0" smtClean="0">
                <a:hlinkClick r:id="rId3"/>
              </a:rPr>
              <a:t>www.w3.org/WAI/demos/bad/after/news.html</a:t>
            </a:r>
            <a:r>
              <a:rPr lang="en-GB" dirty="0" smtClean="0"/>
              <a:t> </a:t>
            </a:r>
            <a:endParaRPr lang="en-GB" dirty="0"/>
          </a:p>
        </p:txBody>
      </p:sp>
      <p:sp>
        <p:nvSpPr>
          <p:cNvPr id="5"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16</a:t>
            </a:fld>
            <a:endParaRPr lang="en-GB" sz="1000" dirty="0">
              <a:solidFill>
                <a:schemeClr val="bg1"/>
              </a:solidFill>
              <a:latin typeface="Hypatia Sans Pro" pitchFamily="34" charset="0"/>
            </a:endParaRPr>
          </a:p>
        </p:txBody>
      </p:sp>
      <p:sp>
        <p:nvSpPr>
          <p:cNvPr id="7" name="Rectangle 6"/>
          <p:cNvSpPr/>
          <p:nvPr/>
        </p:nvSpPr>
        <p:spPr>
          <a:xfrm>
            <a:off x="2910341" y="1861440"/>
            <a:ext cx="2147660" cy="69668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5442861" y="1861440"/>
            <a:ext cx="2090053" cy="69668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5442862" y="4423213"/>
            <a:ext cx="1393368" cy="30480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2910341" y="4292584"/>
            <a:ext cx="1458459" cy="261258"/>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2910341" y="1393339"/>
            <a:ext cx="2147660" cy="34834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38171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a:xfrm>
            <a:off x="442913" y="473075"/>
            <a:ext cx="8472487" cy="1143000"/>
          </a:xfrm>
        </p:spPr>
        <p:txBody>
          <a:bodyPr>
            <a:normAutofit/>
          </a:bodyPr>
          <a:lstStyle/>
          <a:p>
            <a:r>
              <a:rPr lang="en-GB" sz="3200" b="1" dirty="0">
                <a:solidFill>
                  <a:srgbClr val="3333FF"/>
                </a:solidFill>
              </a:rPr>
              <a:t>Perceivable</a:t>
            </a:r>
            <a:r>
              <a:rPr lang="en-GB" sz="2400" dirty="0"/>
              <a:t> </a:t>
            </a:r>
            <a:r>
              <a:rPr lang="en-GB" sz="2000" dirty="0" smtClean="0"/>
              <a:t>(text alternatives)</a:t>
            </a:r>
            <a:endParaRPr lang="en-GB" sz="3200" dirty="0" smtClean="0"/>
          </a:p>
        </p:txBody>
      </p:sp>
      <p:sp>
        <p:nvSpPr>
          <p:cNvPr id="17414" name="Content Placeholder 6"/>
          <p:cNvSpPr>
            <a:spLocks noGrp="1"/>
          </p:cNvSpPr>
          <p:nvPr>
            <p:ph idx="4294967295"/>
          </p:nvPr>
        </p:nvSpPr>
        <p:spPr>
          <a:xfrm>
            <a:off x="3669987" y="1726874"/>
            <a:ext cx="5122862" cy="3836635"/>
          </a:xfrm>
          <a:prstGeom prst="rect">
            <a:avLst/>
          </a:prstGeom>
        </p:spPr>
        <p:txBody>
          <a:bodyPr>
            <a:normAutofit fontScale="92500" lnSpcReduction="10000"/>
          </a:bodyPr>
          <a:lstStyle/>
          <a:p>
            <a:pPr>
              <a:lnSpc>
                <a:spcPct val="100000"/>
              </a:lnSpc>
            </a:pPr>
            <a:r>
              <a:rPr lang="en-GB" dirty="0" smtClean="0">
                <a:latin typeface="Hypatia Sans Pro" pitchFamily="34" charset="0"/>
              </a:rPr>
              <a:t>Screen readers cannot </a:t>
            </a:r>
            <a:br>
              <a:rPr lang="en-GB" dirty="0" smtClean="0">
                <a:latin typeface="Hypatia Sans Pro" pitchFamily="34" charset="0"/>
              </a:rPr>
            </a:br>
            <a:r>
              <a:rPr lang="en-GB" dirty="0" smtClean="0">
                <a:latin typeface="Hypatia Sans Pro" pitchFamily="34" charset="0"/>
              </a:rPr>
              <a:t>explain an image.</a:t>
            </a:r>
            <a:br>
              <a:rPr lang="en-GB" dirty="0" smtClean="0">
                <a:latin typeface="Hypatia Sans Pro" pitchFamily="34" charset="0"/>
              </a:rPr>
            </a:br>
            <a:endParaRPr lang="en-GB" dirty="0" smtClean="0">
              <a:latin typeface="Hypatia Sans Pro" pitchFamily="34" charset="0"/>
            </a:endParaRPr>
          </a:p>
          <a:p>
            <a:pPr>
              <a:lnSpc>
                <a:spcPct val="100000"/>
              </a:lnSpc>
            </a:pPr>
            <a:endParaRPr lang="en-GB" dirty="0" smtClean="0">
              <a:latin typeface="Hypatia Sans Pro" pitchFamily="34" charset="0"/>
            </a:endParaRPr>
          </a:p>
          <a:p>
            <a:pPr>
              <a:lnSpc>
                <a:spcPct val="100000"/>
              </a:lnSpc>
            </a:pPr>
            <a:endParaRPr lang="en-GB" dirty="0" smtClean="0">
              <a:latin typeface="Hypatia Sans Pro" pitchFamily="34" charset="0"/>
            </a:endParaRPr>
          </a:p>
          <a:p>
            <a:pPr>
              <a:lnSpc>
                <a:spcPct val="100000"/>
              </a:lnSpc>
            </a:pPr>
            <a:r>
              <a:rPr lang="en-GB" dirty="0">
                <a:latin typeface="Hypatia Sans Pro" pitchFamily="34" charset="0"/>
              </a:rPr>
              <a:t>I</a:t>
            </a:r>
            <a:r>
              <a:rPr lang="en-GB" dirty="0" smtClean="0">
                <a:latin typeface="Hypatia Sans Pro" pitchFamily="34" charset="0"/>
              </a:rPr>
              <a:t>t can only read the alternative text </a:t>
            </a:r>
            <a:br>
              <a:rPr lang="en-GB" dirty="0" smtClean="0">
                <a:latin typeface="Hypatia Sans Pro" pitchFamily="34" charset="0"/>
              </a:rPr>
            </a:br>
            <a:r>
              <a:rPr lang="en-GB" dirty="0" smtClean="0">
                <a:latin typeface="Hypatia Sans Pro" pitchFamily="34" charset="0"/>
              </a:rPr>
              <a:t>if it has been added.</a:t>
            </a:r>
            <a:br>
              <a:rPr lang="en-GB" dirty="0" smtClean="0">
                <a:latin typeface="Hypatia Sans Pro" pitchFamily="34" charset="0"/>
              </a:rPr>
            </a:br>
            <a:endParaRPr lang="en-GB" dirty="0" smtClean="0">
              <a:latin typeface="Hypatia Sans Pro" pitchFamily="34" charset="0"/>
            </a:endParaRPr>
          </a:p>
          <a:p>
            <a:pPr>
              <a:lnSpc>
                <a:spcPct val="100000"/>
              </a:lnSpc>
            </a:pPr>
            <a:endParaRPr lang="en-GB" dirty="0" smtClean="0">
              <a:latin typeface="Hypatia Sans Pro" pitchFamily="34" charset="0"/>
            </a:endParaRPr>
          </a:p>
          <a:p>
            <a:pPr>
              <a:lnSpc>
                <a:spcPct val="100000"/>
              </a:lnSpc>
            </a:pPr>
            <a:endParaRPr lang="en-GB" dirty="0" smtClean="0">
              <a:latin typeface="Hypatia Sans Pro" pitchFamily="34" charset="0"/>
            </a:endParaRPr>
          </a:p>
          <a:p>
            <a:pPr>
              <a:lnSpc>
                <a:spcPct val="100000"/>
              </a:lnSpc>
            </a:pPr>
            <a:r>
              <a:rPr lang="en-GB" dirty="0" smtClean="0">
                <a:latin typeface="Hypatia Sans Pro" pitchFamily="34" charset="0"/>
              </a:rPr>
              <a:t>Always let the blind user know about any essential text that has been included as part of an image.</a:t>
            </a:r>
          </a:p>
        </p:txBody>
      </p:sp>
      <p:sp>
        <p:nvSpPr>
          <p:cNvPr id="13" name="TextBox 12"/>
          <p:cNvSpPr txBox="1"/>
          <p:nvPr/>
        </p:nvSpPr>
        <p:spPr>
          <a:xfrm>
            <a:off x="457200" y="6416040"/>
            <a:ext cx="4998720" cy="369332"/>
          </a:xfrm>
          <a:prstGeom prst="rect">
            <a:avLst/>
          </a:prstGeom>
          <a:noFill/>
        </p:spPr>
        <p:txBody>
          <a:bodyPr wrap="square" rtlCol="0">
            <a:spAutoFit/>
          </a:bodyPr>
          <a:lstStyle/>
          <a:p>
            <a:r>
              <a:rPr lang="en-GB" dirty="0" smtClean="0">
                <a:solidFill>
                  <a:schemeClr val="accent2">
                    <a:lumMod val="60000"/>
                    <a:lumOff val="40000"/>
                  </a:schemeClr>
                </a:solidFill>
              </a:rPr>
              <a:t>WCAG 2.0 FAILURE Single A – SC 1.1.1</a:t>
            </a:r>
            <a:endParaRPr lang="en-GB" dirty="0">
              <a:solidFill>
                <a:schemeClr val="accent2">
                  <a:lumMod val="60000"/>
                  <a:lumOff val="40000"/>
                </a:schemeClr>
              </a:solidFill>
            </a:endParaRPr>
          </a:p>
        </p:txBody>
      </p:sp>
      <p:sp>
        <p:nvSpPr>
          <p:cNvPr id="2" name="TextBox 1"/>
          <p:cNvSpPr txBox="1"/>
          <p:nvPr/>
        </p:nvSpPr>
        <p:spPr>
          <a:xfrm>
            <a:off x="419097" y="3505200"/>
            <a:ext cx="3124200" cy="307777"/>
          </a:xfrm>
          <a:prstGeom prst="rect">
            <a:avLst/>
          </a:prstGeom>
          <a:noFill/>
        </p:spPr>
        <p:txBody>
          <a:bodyPr wrap="square" rtlCol="0">
            <a:spAutoFit/>
          </a:bodyPr>
          <a:lstStyle/>
          <a:p>
            <a:r>
              <a:rPr lang="en-GB" sz="1400" dirty="0" smtClean="0"/>
              <a:t>Alt-txt: “diary page and magnifier”</a:t>
            </a:r>
            <a:endParaRPr lang="en-GB" sz="1400" dirty="0"/>
          </a:p>
        </p:txBody>
      </p:sp>
      <p:sp>
        <p:nvSpPr>
          <p:cNvPr id="32" name="TextBox 31"/>
          <p:cNvSpPr txBox="1"/>
          <p:nvPr/>
        </p:nvSpPr>
        <p:spPr>
          <a:xfrm>
            <a:off x="511626" y="5725890"/>
            <a:ext cx="2884717" cy="523220"/>
          </a:xfrm>
          <a:prstGeom prst="rect">
            <a:avLst/>
          </a:prstGeom>
          <a:noFill/>
        </p:spPr>
        <p:txBody>
          <a:bodyPr wrap="square" rtlCol="0">
            <a:spAutoFit/>
          </a:bodyPr>
          <a:lstStyle/>
          <a:p>
            <a:r>
              <a:rPr lang="en-GB" sz="1400" dirty="0" smtClean="0"/>
              <a:t>Alt-txt: </a:t>
            </a:r>
            <a:r>
              <a:rPr lang="en-GB" sz="1400" dirty="0"/>
              <a:t>“</a:t>
            </a:r>
            <a:r>
              <a:rPr lang="en-GB" sz="1400" dirty="0" smtClean="0"/>
              <a:t>6 to 7 </a:t>
            </a:r>
            <a:r>
              <a:rPr lang="en-GB" sz="1400" dirty="0"/>
              <a:t>December Digital </a:t>
            </a:r>
            <a:r>
              <a:rPr lang="en-GB" sz="1400" dirty="0" smtClean="0"/>
              <a:t>Inclusion Conference reminder”</a:t>
            </a:r>
            <a:endParaRPr lang="en-GB" sz="1400" dirty="0"/>
          </a:p>
        </p:txBody>
      </p:sp>
      <p:sp>
        <p:nvSpPr>
          <p:cNvPr id="24"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17</a:t>
            </a:fld>
            <a:endParaRPr lang="en-GB" sz="1000" dirty="0">
              <a:solidFill>
                <a:schemeClr val="bg1"/>
              </a:solidFill>
              <a:latin typeface="Hypatia Sans Pro" pitchFamily="34" charset="0"/>
            </a:endParaRPr>
          </a:p>
        </p:txBody>
      </p:sp>
      <p:grpSp>
        <p:nvGrpSpPr>
          <p:cNvPr id="37" name="Group 36"/>
          <p:cNvGrpSpPr/>
          <p:nvPr/>
        </p:nvGrpSpPr>
        <p:grpSpPr>
          <a:xfrm>
            <a:off x="8192838" y="130253"/>
            <a:ext cx="807113" cy="807113"/>
            <a:chOff x="4122076" y="506288"/>
            <a:chExt cx="932505" cy="932505"/>
          </a:xfrm>
        </p:grpSpPr>
        <p:sp>
          <p:nvSpPr>
            <p:cNvPr id="38" name="Oval 37"/>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Oval 38"/>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Rectangle 39"/>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TextBox 40"/>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grpSp>
        <p:nvGrpSpPr>
          <p:cNvPr id="4" name="Group 3"/>
          <p:cNvGrpSpPr/>
          <p:nvPr/>
        </p:nvGrpSpPr>
        <p:grpSpPr>
          <a:xfrm>
            <a:off x="442913" y="1677888"/>
            <a:ext cx="2730273" cy="1827312"/>
            <a:chOff x="442913" y="1677888"/>
            <a:chExt cx="2730273" cy="1827312"/>
          </a:xfrm>
        </p:grpSpPr>
        <p:sp>
          <p:nvSpPr>
            <p:cNvPr id="16" name="Rectangle 15"/>
            <p:cNvSpPr/>
            <p:nvPr/>
          </p:nvSpPr>
          <p:spPr>
            <a:xfrm>
              <a:off x="442913" y="1677888"/>
              <a:ext cx="2730273" cy="1827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350" name="Text Box 6"/>
            <p:cNvSpPr txBox="1">
              <a:spLocks noChangeArrowheads="1"/>
            </p:cNvSpPr>
            <p:nvPr/>
          </p:nvSpPr>
          <p:spPr bwMode="auto">
            <a:xfrm>
              <a:off x="2030186" y="2282278"/>
              <a:ext cx="1143000" cy="769441"/>
            </a:xfrm>
            <a:prstGeom prst="rect">
              <a:avLst/>
            </a:prstGeom>
            <a:solidFill>
              <a:schemeClr val="tx1"/>
            </a:solidFill>
            <a:ln w="9525">
              <a:noFill/>
              <a:miter lim="800000"/>
              <a:headEnd/>
              <a:tailEnd/>
            </a:ln>
          </p:spPr>
          <p:txBody>
            <a:bodyPr anchor="ctr">
              <a:spAutoFit/>
            </a:bodyPr>
            <a:lstStyle/>
            <a:p>
              <a:pPr algn="ctr">
                <a:defRPr/>
              </a:pPr>
              <a:endParaRPr lang="en-GB" sz="1100" b="1" dirty="0">
                <a:solidFill>
                  <a:schemeClr val="bg1"/>
                </a:solidFill>
                <a:latin typeface="+mn-lt"/>
                <a:cs typeface="Arial" pitchFamily="34" charset="0"/>
              </a:endParaRPr>
            </a:p>
            <a:p>
              <a:pPr>
                <a:defRPr/>
              </a:pPr>
              <a:r>
                <a:rPr lang="en-GB" sz="1100" b="1" dirty="0">
                  <a:solidFill>
                    <a:schemeClr val="bg1"/>
                  </a:solidFill>
                  <a:latin typeface="+mn-lt"/>
                  <a:cs typeface="Arial" pitchFamily="34" charset="0"/>
                </a:rPr>
                <a:t>Don’t forget </a:t>
              </a:r>
              <a:r>
                <a:rPr lang="en-GB" sz="1100" b="1" dirty="0" smtClean="0">
                  <a:solidFill>
                    <a:schemeClr val="bg1"/>
                  </a:solidFill>
                  <a:latin typeface="+mn-lt"/>
                  <a:cs typeface="Arial" pitchFamily="34" charset="0"/>
                </a:rPr>
                <a:t>the Digital Inclusion Conference</a:t>
              </a:r>
              <a:endParaRPr lang="en-US" b="1" dirty="0">
                <a:solidFill>
                  <a:schemeClr val="bg1"/>
                </a:solidFill>
                <a:latin typeface="+mn-lt"/>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02" y="1909534"/>
              <a:ext cx="1416957" cy="1416957"/>
            </a:xfrm>
            <a:prstGeom prst="rect">
              <a:avLst/>
            </a:prstGeom>
          </p:spPr>
        </p:pic>
      </p:grpSp>
      <p:grpSp>
        <p:nvGrpSpPr>
          <p:cNvPr id="5" name="Group 4"/>
          <p:cNvGrpSpPr/>
          <p:nvPr/>
        </p:nvGrpSpPr>
        <p:grpSpPr>
          <a:xfrm>
            <a:off x="448356" y="3865920"/>
            <a:ext cx="2730273" cy="1827312"/>
            <a:chOff x="448356" y="3865920"/>
            <a:chExt cx="2730273" cy="1827312"/>
          </a:xfrm>
        </p:grpSpPr>
        <p:sp>
          <p:nvSpPr>
            <p:cNvPr id="26" name="Rectangle 25"/>
            <p:cNvSpPr/>
            <p:nvPr/>
          </p:nvSpPr>
          <p:spPr>
            <a:xfrm>
              <a:off x="448356" y="3865920"/>
              <a:ext cx="2730273" cy="1827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Text Box 6"/>
            <p:cNvSpPr txBox="1">
              <a:spLocks noChangeArrowheads="1"/>
            </p:cNvSpPr>
            <p:nvPr/>
          </p:nvSpPr>
          <p:spPr bwMode="auto">
            <a:xfrm>
              <a:off x="2035629" y="4336684"/>
              <a:ext cx="1143000" cy="938719"/>
            </a:xfrm>
            <a:prstGeom prst="rect">
              <a:avLst/>
            </a:prstGeom>
            <a:solidFill>
              <a:schemeClr val="tx1"/>
            </a:solidFill>
            <a:ln w="9525">
              <a:noFill/>
              <a:miter lim="800000"/>
              <a:headEnd/>
              <a:tailEnd/>
            </a:ln>
          </p:spPr>
          <p:txBody>
            <a:bodyPr anchor="ctr">
              <a:spAutoFit/>
            </a:bodyPr>
            <a:lstStyle/>
            <a:p>
              <a:pPr algn="ctr">
                <a:defRPr/>
              </a:pPr>
              <a:endParaRPr lang="en-GB" sz="1100" b="1" dirty="0">
                <a:solidFill>
                  <a:schemeClr val="bg1"/>
                </a:solidFill>
                <a:latin typeface="+mn-lt"/>
                <a:cs typeface="Arial" pitchFamily="34" charset="0"/>
              </a:endParaRPr>
            </a:p>
            <a:p>
              <a:pPr>
                <a:defRPr/>
              </a:pPr>
              <a:r>
                <a:rPr lang="en-GB" sz="1100" b="1" dirty="0">
                  <a:solidFill>
                    <a:schemeClr val="bg1"/>
                  </a:solidFill>
                  <a:latin typeface="+mn-lt"/>
                  <a:cs typeface="Arial" pitchFamily="34" charset="0"/>
                </a:rPr>
                <a:t>Don’t forget </a:t>
              </a:r>
              <a:r>
                <a:rPr lang="en-GB" sz="1100" b="1" dirty="0" smtClean="0">
                  <a:solidFill>
                    <a:schemeClr val="bg1"/>
                  </a:solidFill>
                  <a:latin typeface="+mn-lt"/>
                  <a:cs typeface="Arial" pitchFamily="34" charset="0"/>
                </a:rPr>
                <a:t>the Digital Inclusion Conference  on 6-7 December</a:t>
              </a:r>
              <a:endParaRPr lang="en-US" b="1" dirty="0">
                <a:solidFill>
                  <a:schemeClr val="bg1"/>
                </a:solidFill>
                <a:latin typeface="+mn-lt"/>
                <a:cs typeface="Arial" pitchFamily="34"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45" y="4097566"/>
              <a:ext cx="1416957" cy="1416957"/>
            </a:xfrm>
            <a:prstGeom prst="rect">
              <a:avLst/>
            </a:prstGeom>
          </p:spPr>
        </p:pic>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449" y="1726874"/>
            <a:ext cx="1295400" cy="971550"/>
          </a:xfrm>
          <a:prstGeom prst="rect">
            <a:avLst/>
          </a:prstGeom>
        </p:spPr>
      </p:pic>
    </p:spTree>
    <p:extLst>
      <p:ext uri="{BB962C8B-B14F-4D97-AF65-F5344CB8AC3E}">
        <p14:creationId xmlns:p14="http://schemas.microsoft.com/office/powerpoint/2010/main" val="25502124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solidFill>
                  <a:srgbClr val="3333FF"/>
                </a:solidFill>
              </a:rPr>
              <a:t>Perceivable</a:t>
            </a:r>
            <a:r>
              <a:rPr lang="en-GB" sz="3600" dirty="0"/>
              <a:t> </a:t>
            </a:r>
            <a:r>
              <a:rPr lang="en-GB" sz="3200" dirty="0"/>
              <a:t>(adaptable)</a:t>
            </a:r>
            <a:endParaRPr lang="en-GB" dirty="0"/>
          </a:p>
        </p:txBody>
      </p:sp>
      <p:sp>
        <p:nvSpPr>
          <p:cNvPr id="5" name="TextBox 4"/>
          <p:cNvSpPr txBox="1"/>
          <p:nvPr/>
        </p:nvSpPr>
        <p:spPr>
          <a:xfrm>
            <a:off x="999900" y="5405735"/>
            <a:ext cx="6909468" cy="923330"/>
          </a:xfrm>
          <a:prstGeom prst="rect">
            <a:avLst/>
          </a:prstGeom>
          <a:noFill/>
        </p:spPr>
        <p:txBody>
          <a:bodyPr wrap="square" rtlCol="0">
            <a:spAutoFit/>
          </a:bodyPr>
          <a:lstStyle/>
          <a:p>
            <a:r>
              <a:rPr lang="en-GB" dirty="0" smtClean="0"/>
              <a:t>1.3.1 Info and relationships</a:t>
            </a:r>
          </a:p>
          <a:p>
            <a:r>
              <a:rPr lang="en-GB" i="1" dirty="0" smtClean="0"/>
              <a:t>Information</a:t>
            </a:r>
            <a:r>
              <a:rPr lang="en-GB" i="1" dirty="0"/>
              <a:t>, structure, and relationships conveyed through presentation can be programmatically determined or are available in text. </a:t>
            </a:r>
            <a:endParaRPr lang="en-GB" i="1" dirty="0" smtClean="0"/>
          </a:p>
        </p:txBody>
      </p:sp>
      <p:sp>
        <p:nvSpPr>
          <p:cNvPr id="6" name="Content Placeholder 2"/>
          <p:cNvSpPr>
            <a:spLocks noGrp="1"/>
          </p:cNvSpPr>
          <p:nvPr>
            <p:ph idx="4294967295"/>
          </p:nvPr>
        </p:nvSpPr>
        <p:spPr>
          <a:xfrm>
            <a:off x="676050" y="2590800"/>
            <a:ext cx="7516147" cy="1600200"/>
          </a:xfrm>
          <a:prstGeom prst="rect">
            <a:avLst/>
          </a:prstGeom>
        </p:spPr>
        <p:txBody>
          <a:bodyPr>
            <a:normAutofit/>
          </a:bodyPr>
          <a:lstStyle/>
          <a:p>
            <a:r>
              <a:rPr lang="en-GB" dirty="0" smtClean="0">
                <a:latin typeface="Hypatia Sans Pro" pitchFamily="34" charset="0"/>
              </a:rPr>
              <a:t>CSS, spans and Layout tables</a:t>
            </a:r>
          </a:p>
          <a:p>
            <a:endParaRPr lang="en-GB" dirty="0">
              <a:latin typeface="Hypatia Sans Pro" pitchFamily="34" charset="0"/>
            </a:endParaRPr>
          </a:p>
          <a:p>
            <a:r>
              <a:rPr lang="en-GB" dirty="0" smtClean="0">
                <a:latin typeface="Hypatia Sans Pro" pitchFamily="34" charset="0"/>
              </a:rPr>
              <a:t>Layout tables must use correct mark-up to separate table data from column or row headers.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50" y="1398044"/>
            <a:ext cx="647700" cy="485775"/>
          </a:xfrm>
          <a:prstGeom prst="rect">
            <a:avLst/>
          </a:prstGeom>
        </p:spPr>
      </p:pic>
      <p:sp>
        <p:nvSpPr>
          <p:cNvPr id="10"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18</a:t>
            </a:fld>
            <a:endParaRPr lang="en-GB" sz="1000" dirty="0">
              <a:solidFill>
                <a:schemeClr val="bg1"/>
              </a:solidFill>
              <a:latin typeface="Hypatia Sans Pro" pitchFamily="34" charset="0"/>
            </a:endParaRPr>
          </a:p>
        </p:txBody>
      </p:sp>
      <p:grpSp>
        <p:nvGrpSpPr>
          <p:cNvPr id="9" name="Group 8"/>
          <p:cNvGrpSpPr/>
          <p:nvPr/>
        </p:nvGrpSpPr>
        <p:grpSpPr>
          <a:xfrm>
            <a:off x="8192197" y="145657"/>
            <a:ext cx="807113" cy="807113"/>
            <a:chOff x="4122076" y="506288"/>
            <a:chExt cx="932505" cy="932505"/>
          </a:xfrm>
        </p:grpSpPr>
        <p:sp>
          <p:nvSpPr>
            <p:cNvPr id="11" name="Oval 10"/>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Oval 11"/>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3" name="Rectangle 12"/>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4" name="TextBox 13"/>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Tree>
    <p:extLst>
      <p:ext uri="{BB962C8B-B14F-4D97-AF65-F5344CB8AC3E}">
        <p14:creationId xmlns:p14="http://schemas.microsoft.com/office/powerpoint/2010/main" val="3498476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252413"/>
            <a:ext cx="6305550" cy="6048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2743201" y="3425371"/>
            <a:ext cx="3570514" cy="107405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449939" y="6415314"/>
            <a:ext cx="6066972" cy="369332"/>
          </a:xfrm>
          <a:prstGeom prst="rect">
            <a:avLst/>
          </a:prstGeom>
          <a:noFill/>
        </p:spPr>
        <p:txBody>
          <a:bodyPr wrap="square" rtlCol="0">
            <a:spAutoFit/>
          </a:bodyPr>
          <a:lstStyle/>
          <a:p>
            <a:r>
              <a:rPr lang="en-GB" dirty="0">
                <a:hlinkClick r:id="rId3"/>
              </a:rPr>
              <a:t>http://</a:t>
            </a:r>
            <a:r>
              <a:rPr lang="en-GB" dirty="0" smtClean="0">
                <a:hlinkClick r:id="rId3"/>
              </a:rPr>
              <a:t>www.w3.org/WAI/demos/bad/before/home.html</a:t>
            </a:r>
            <a:r>
              <a:rPr lang="en-GB" dirty="0" smtClean="0"/>
              <a:t> </a:t>
            </a:r>
            <a:endParaRPr lang="en-GB" dirty="0"/>
          </a:p>
        </p:txBody>
      </p:sp>
      <p:sp>
        <p:nvSpPr>
          <p:cNvPr id="10"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19</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36717033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itle 1"/>
          <p:cNvSpPr>
            <a:spLocks noGrp="1"/>
          </p:cNvSpPr>
          <p:nvPr>
            <p:ph type="title"/>
          </p:nvPr>
        </p:nvSpPr>
        <p:spPr>
          <a:xfrm>
            <a:off x="442913" y="473075"/>
            <a:ext cx="8472487" cy="1143000"/>
          </a:xfrm>
        </p:spPr>
        <p:txBody>
          <a:bodyPr>
            <a:normAutofit/>
          </a:bodyPr>
          <a:lstStyle/>
          <a:p>
            <a:r>
              <a:rPr lang="en-GB" dirty="0" smtClean="0"/>
              <a:t>Main impairments</a:t>
            </a:r>
          </a:p>
        </p:txBody>
      </p:sp>
      <p:sp>
        <p:nvSpPr>
          <p:cNvPr id="15373" name="TextBox 13"/>
          <p:cNvSpPr txBox="1">
            <a:spLocks noChangeArrowheads="1"/>
          </p:cNvSpPr>
          <p:nvPr/>
        </p:nvSpPr>
        <p:spPr bwMode="auto">
          <a:xfrm>
            <a:off x="685800" y="6106477"/>
            <a:ext cx="7924800" cy="215444"/>
          </a:xfrm>
          <a:prstGeom prst="rect">
            <a:avLst/>
          </a:prstGeom>
          <a:noFill/>
          <a:ln w="9525">
            <a:noFill/>
            <a:miter lim="800000"/>
            <a:headEnd/>
            <a:tailEnd/>
          </a:ln>
        </p:spPr>
        <p:txBody>
          <a:bodyPr>
            <a:spAutoFit/>
          </a:bodyPr>
          <a:lstStyle/>
          <a:p>
            <a:r>
              <a:rPr lang="en-GB" sz="800" dirty="0"/>
              <a:t>Photographs of personas by courtesy of </a:t>
            </a:r>
            <a:r>
              <a:rPr lang="en-GB" sz="800" dirty="0" err="1"/>
              <a:t>Graur</a:t>
            </a:r>
            <a:r>
              <a:rPr lang="en-GB" sz="800" dirty="0"/>
              <a:t> </a:t>
            </a:r>
            <a:r>
              <a:rPr lang="en-GB" sz="800" dirty="0" err="1"/>
              <a:t>Razvan</a:t>
            </a:r>
            <a:r>
              <a:rPr lang="en-GB" sz="800" dirty="0"/>
              <a:t> </a:t>
            </a:r>
            <a:r>
              <a:rPr lang="en-GB" sz="800" dirty="0" err="1"/>
              <a:t>Ionut</a:t>
            </a:r>
            <a:r>
              <a:rPr lang="en-GB" sz="800" dirty="0"/>
              <a:t>, </a:t>
            </a:r>
            <a:r>
              <a:rPr lang="en-GB" sz="800" dirty="0" err="1"/>
              <a:t>Yarm</a:t>
            </a:r>
            <a:r>
              <a:rPr lang="en-GB" sz="800" dirty="0"/>
              <a:t> </a:t>
            </a:r>
            <a:r>
              <a:rPr lang="en-GB" sz="800" dirty="0" err="1"/>
              <a:t>Jeroen</a:t>
            </a:r>
            <a:r>
              <a:rPr lang="en-GB" sz="800" dirty="0"/>
              <a:t> van </a:t>
            </a:r>
            <a:r>
              <a:rPr lang="en-GB" sz="800" dirty="0" err="1"/>
              <a:t>Oostrom</a:t>
            </a:r>
            <a:r>
              <a:rPr lang="en-GB" sz="800" dirty="0"/>
              <a:t>, Maggie Smith, and Tina Phillips  </a:t>
            </a:r>
            <a:r>
              <a:rPr lang="en-GB" sz="800" u="sng" dirty="0">
                <a:hlinkClick r:id="rId3"/>
              </a:rPr>
              <a:t>http://www.freedigitalphotos.net/</a:t>
            </a:r>
            <a:r>
              <a:rPr lang="en-GB" sz="800" u="sng" dirty="0"/>
              <a:t> </a:t>
            </a:r>
            <a:endParaRPr lang="en-GB" sz="800" dirty="0"/>
          </a:p>
        </p:txBody>
      </p:sp>
      <p:sp>
        <p:nvSpPr>
          <p:cNvPr id="14"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a:t>
            </a:fld>
            <a:endParaRPr lang="en-GB" sz="1000" dirty="0">
              <a:solidFill>
                <a:schemeClr val="bg1"/>
              </a:solidFill>
              <a:latin typeface="Hypatia Sans Pro" pitchFamily="34" charset="0"/>
            </a:endParaRPr>
          </a:p>
        </p:txBody>
      </p:sp>
      <p:sp>
        <p:nvSpPr>
          <p:cNvPr id="2" name="TextBox 1"/>
          <p:cNvSpPr txBox="1"/>
          <p:nvPr/>
        </p:nvSpPr>
        <p:spPr>
          <a:xfrm>
            <a:off x="1219200" y="1616075"/>
            <a:ext cx="7155543" cy="369332"/>
          </a:xfrm>
          <a:prstGeom prst="rect">
            <a:avLst/>
          </a:prstGeom>
          <a:noFill/>
        </p:spPr>
        <p:txBody>
          <a:bodyPr wrap="square" rtlCol="0">
            <a:spAutoFit/>
          </a:bodyPr>
          <a:lstStyle/>
          <a:p>
            <a:pPr algn="ctr"/>
            <a:r>
              <a:rPr lang="en-GB" dirty="0" smtClean="0"/>
              <a:t>Make sure you have a copy of the Personas</a:t>
            </a:r>
            <a:endParaRPr lang="en-GB" dirty="0"/>
          </a:p>
        </p:txBody>
      </p:sp>
      <p:grpSp>
        <p:nvGrpSpPr>
          <p:cNvPr id="16" name="Group 15"/>
          <p:cNvGrpSpPr/>
          <p:nvPr/>
        </p:nvGrpSpPr>
        <p:grpSpPr>
          <a:xfrm>
            <a:off x="3229792" y="2367520"/>
            <a:ext cx="2836814" cy="2183122"/>
            <a:chOff x="1619672" y="1124744"/>
            <a:chExt cx="6096000" cy="4953001"/>
          </a:xfrm>
        </p:grpSpPr>
        <p:pic>
          <p:nvPicPr>
            <p:cNvPr id="17" name="Picture 16" descr="File:Underground no-text.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124744"/>
              <a:ext cx="6096000" cy="49530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931368" y="3185744"/>
              <a:ext cx="5472607" cy="1047412"/>
            </a:xfrm>
            <a:prstGeom prst="rect">
              <a:avLst/>
            </a:prstGeom>
            <a:noFill/>
          </p:spPr>
          <p:txBody>
            <a:bodyPr wrap="square" rtlCol="0">
              <a:spAutoFit/>
            </a:bodyPr>
            <a:lstStyle/>
            <a:p>
              <a:pPr algn="ctr"/>
              <a:r>
                <a:rPr lang="en-GB" sz="2400" dirty="0" smtClean="0">
                  <a:solidFill>
                    <a:schemeClr val="bg1"/>
                  </a:solidFill>
                  <a:latin typeface="GillSans" panose="020B0602020204020204" pitchFamily="34" charset="0"/>
                </a:rPr>
                <a:t>MIND THE GAP</a:t>
              </a:r>
              <a:endParaRPr lang="en-GB" sz="2400" dirty="0">
                <a:solidFill>
                  <a:schemeClr val="bg1"/>
                </a:solidFill>
                <a:latin typeface="GillSans" panose="020B0602020204020204" pitchFamily="34" charset="0"/>
              </a:endParaRPr>
            </a:p>
          </p:txBody>
        </p:sp>
      </p:grpSp>
      <p:grpSp>
        <p:nvGrpSpPr>
          <p:cNvPr id="4" name="Group 3"/>
          <p:cNvGrpSpPr/>
          <p:nvPr/>
        </p:nvGrpSpPr>
        <p:grpSpPr>
          <a:xfrm>
            <a:off x="1097698" y="2225279"/>
            <a:ext cx="1180671" cy="1964214"/>
            <a:chOff x="1097698" y="2225279"/>
            <a:chExt cx="1180671" cy="1964214"/>
          </a:xfrm>
        </p:grpSpPr>
        <p:pic>
          <p:nvPicPr>
            <p:cNvPr id="9" name="Picture 8" descr="Dear user">
              <a:hlinkClick r:id="rId6" action="ppaction://hlinksldjump" tooltip="born deaf"/>
            </p:cNvPr>
            <p:cNvPicPr/>
            <p:nvPr/>
          </p:nvPicPr>
          <p:blipFill>
            <a:blip r:embed="rId7" cstate="print"/>
            <a:stretch>
              <a:fillRect/>
            </a:stretch>
          </p:blipFill>
          <p:spPr bwMode="auto">
            <a:xfrm>
              <a:off x="1097698" y="2225279"/>
              <a:ext cx="762000" cy="1095375"/>
            </a:xfrm>
            <a:prstGeom prst="rect">
              <a:avLst/>
            </a:prstGeom>
            <a:ln>
              <a:solidFill>
                <a:schemeClr val="bg1">
                  <a:lumMod val="65000"/>
                </a:schemeClr>
              </a:solidFill>
            </a:ln>
          </p:spPr>
        </p:pic>
        <p:pic>
          <p:nvPicPr>
            <p:cNvPr id="19" name="Picture 18" descr="graur razvan ionut4.jpg"/>
            <p:cNvPicPr/>
            <p:nvPr/>
          </p:nvPicPr>
          <p:blipFill>
            <a:blip r:embed="rId8" cstate="print"/>
            <a:stretch>
              <a:fillRect/>
            </a:stretch>
          </p:blipFill>
          <p:spPr>
            <a:xfrm>
              <a:off x="1478698" y="3143015"/>
              <a:ext cx="799671" cy="1046478"/>
            </a:xfrm>
            <a:prstGeom prst="rect">
              <a:avLst/>
            </a:prstGeom>
            <a:ln>
              <a:solidFill>
                <a:schemeClr val="bg1">
                  <a:lumMod val="65000"/>
                </a:schemeClr>
              </a:solidFill>
            </a:ln>
          </p:spPr>
        </p:pic>
      </p:grpSp>
      <p:grpSp>
        <p:nvGrpSpPr>
          <p:cNvPr id="3" name="Group 2"/>
          <p:cNvGrpSpPr/>
          <p:nvPr/>
        </p:nvGrpSpPr>
        <p:grpSpPr>
          <a:xfrm>
            <a:off x="6969872" y="2639247"/>
            <a:ext cx="1949437" cy="2978195"/>
            <a:chOff x="6969872" y="2639247"/>
            <a:chExt cx="1949437" cy="2978195"/>
          </a:xfrm>
        </p:grpSpPr>
        <p:pic>
          <p:nvPicPr>
            <p:cNvPr id="12" name="Picture 11">
              <a:hlinkClick r:id="rId6" action="ppaction://hlinksldjump" tooltip="motor impaired and epileptic"/>
            </p:cNvPr>
            <p:cNvPicPr/>
            <p:nvPr/>
          </p:nvPicPr>
          <p:blipFill>
            <a:blip r:embed="rId9" cstate="print"/>
            <a:srcRect l="23529" t="11864" r="11765" b="30106"/>
            <a:stretch>
              <a:fillRect/>
            </a:stretch>
          </p:blipFill>
          <p:spPr bwMode="auto">
            <a:xfrm>
              <a:off x="8081109" y="4550642"/>
              <a:ext cx="838200" cy="1066800"/>
            </a:xfrm>
            <a:prstGeom prst="rect">
              <a:avLst/>
            </a:prstGeom>
            <a:ln>
              <a:solidFill>
                <a:schemeClr val="bg1">
                  <a:lumMod val="65000"/>
                </a:schemeClr>
              </a:solidFill>
            </a:ln>
          </p:spPr>
        </p:pic>
        <p:pic>
          <p:nvPicPr>
            <p:cNvPr id="5" name="Picture 4" title="Keyboard only">
              <a:hlinkClick r:id="rId6" action="ppaction://hlinksldjump" tooltip="keyboard only"/>
            </p:cNvPr>
            <p:cNvPicPr/>
            <p:nvPr/>
          </p:nvPicPr>
          <p:blipFill>
            <a:blip r:embed="rId10" cstate="print"/>
            <a:srcRect b="9604"/>
            <a:stretch>
              <a:fillRect/>
            </a:stretch>
          </p:blipFill>
          <p:spPr bwMode="auto">
            <a:xfrm>
              <a:off x="7478393" y="2639247"/>
              <a:ext cx="915467" cy="1260039"/>
            </a:xfrm>
            <a:prstGeom prst="rect">
              <a:avLst/>
            </a:prstGeom>
            <a:ln>
              <a:solidFill>
                <a:schemeClr val="bg1">
                  <a:lumMod val="65000"/>
                </a:schemeClr>
              </a:solidFill>
            </a:ln>
          </p:spPr>
        </p:pic>
        <p:pic>
          <p:nvPicPr>
            <p:cNvPr id="11" name="Picture 10">
              <a:hlinkClick r:id="rId6" action="ppaction://hlinksldjump" tooltip="hearing impaired"/>
            </p:cNvPr>
            <p:cNvPicPr/>
            <p:nvPr/>
          </p:nvPicPr>
          <p:blipFill>
            <a:blip r:embed="rId11" cstate="print"/>
            <a:srcRect l="17855" r="5944"/>
            <a:stretch>
              <a:fillRect/>
            </a:stretch>
          </p:blipFill>
          <p:spPr bwMode="auto">
            <a:xfrm>
              <a:off x="6969872" y="3569942"/>
              <a:ext cx="762000" cy="723900"/>
            </a:xfrm>
            <a:prstGeom prst="rect">
              <a:avLst/>
            </a:prstGeom>
            <a:ln>
              <a:solidFill>
                <a:schemeClr val="bg1">
                  <a:lumMod val="65000"/>
                </a:schemeClr>
              </a:solidFill>
            </a:ln>
          </p:spPr>
        </p:pic>
        <p:pic>
          <p:nvPicPr>
            <p:cNvPr id="8" name="Picture 7">
              <a:hlinkClick r:id="rId6" action="ppaction://hlinksldjump" tooltip="colour blind and ES"/>
            </p:cNvPr>
            <p:cNvPicPr/>
            <p:nvPr/>
          </p:nvPicPr>
          <p:blipFill>
            <a:blip r:embed="rId12" cstate="print"/>
            <a:srcRect l="26522" t="10238" r="25150" b="40984"/>
            <a:stretch>
              <a:fillRect/>
            </a:stretch>
          </p:blipFill>
          <p:spPr bwMode="auto">
            <a:xfrm>
              <a:off x="8081109" y="3344994"/>
              <a:ext cx="625501" cy="837142"/>
            </a:xfrm>
            <a:prstGeom prst="rect">
              <a:avLst/>
            </a:prstGeom>
            <a:ln>
              <a:solidFill>
                <a:schemeClr val="bg1">
                  <a:lumMod val="65000"/>
                </a:schemeClr>
              </a:solidFill>
            </a:ln>
          </p:spPr>
        </p:pic>
        <p:pic>
          <p:nvPicPr>
            <p:cNvPr id="7" name="Picture 6">
              <a:hlinkClick r:id="rId6" action="ppaction://hlinksldjump" tooltip="dyslexia"/>
            </p:cNvPr>
            <p:cNvPicPr/>
            <p:nvPr/>
          </p:nvPicPr>
          <p:blipFill>
            <a:blip r:embed="rId13" cstate="print"/>
            <a:srcRect r="31952"/>
            <a:stretch>
              <a:fillRect/>
            </a:stretch>
          </p:blipFill>
          <p:spPr bwMode="auto">
            <a:xfrm>
              <a:off x="7624182" y="4182136"/>
              <a:ext cx="623888" cy="614363"/>
            </a:xfrm>
            <a:prstGeom prst="rect">
              <a:avLst/>
            </a:prstGeom>
            <a:ln>
              <a:solidFill>
                <a:schemeClr val="bg1">
                  <a:lumMod val="65000"/>
                </a:schemeClr>
              </a:solidFill>
            </a:ln>
          </p:spPr>
        </p:pic>
      </p:grpSp>
    </p:spTree>
    <p:extLst>
      <p:ext uri="{BB962C8B-B14F-4D97-AF65-F5344CB8AC3E}">
        <p14:creationId xmlns:p14="http://schemas.microsoft.com/office/powerpoint/2010/main" val="232147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42913" y="473075"/>
            <a:ext cx="8472487" cy="1143000"/>
          </a:xfrm>
        </p:spPr>
        <p:txBody>
          <a:bodyPr/>
          <a:lstStyle/>
          <a:p>
            <a:r>
              <a:rPr lang="en-GB" sz="4000" b="1" dirty="0">
                <a:solidFill>
                  <a:srgbClr val="3333FF"/>
                </a:solidFill>
              </a:rPr>
              <a:t>Perceivable</a:t>
            </a:r>
            <a:r>
              <a:rPr lang="en-GB" dirty="0"/>
              <a:t> </a:t>
            </a:r>
            <a:r>
              <a:rPr lang="en-GB" sz="2800" dirty="0"/>
              <a:t>(time-based media)</a:t>
            </a:r>
            <a:endParaRPr lang="en-GB" sz="2800" dirty="0" smtClean="0"/>
          </a:p>
        </p:txBody>
      </p:sp>
      <p:grpSp>
        <p:nvGrpSpPr>
          <p:cNvPr id="7" name="Group 6"/>
          <p:cNvGrpSpPr/>
          <p:nvPr/>
        </p:nvGrpSpPr>
        <p:grpSpPr>
          <a:xfrm>
            <a:off x="3522432" y="3197341"/>
            <a:ext cx="4365496" cy="1297250"/>
            <a:chOff x="4549904" y="4545604"/>
            <a:chExt cx="4365496" cy="1297250"/>
          </a:xfrm>
        </p:grpSpPr>
        <p:pic>
          <p:nvPicPr>
            <p:cNvPr id="27653" name="Picture 4" descr="carer.jpg"/>
            <p:cNvPicPr>
              <a:picLocks noChangeAspect="1" noChangeArrowheads="1"/>
            </p:cNvPicPr>
            <p:nvPr/>
          </p:nvPicPr>
          <p:blipFill>
            <a:blip r:embed="rId3" cstate="print"/>
            <a:srcRect/>
            <a:stretch>
              <a:fillRect/>
            </a:stretch>
          </p:blipFill>
          <p:spPr bwMode="auto">
            <a:xfrm>
              <a:off x="4549904" y="4561102"/>
              <a:ext cx="1088896" cy="1281752"/>
            </a:xfrm>
            <a:prstGeom prst="rect">
              <a:avLst/>
            </a:prstGeom>
            <a:noFill/>
            <a:ln w="9525">
              <a:solidFill>
                <a:schemeClr val="tx1"/>
              </a:solidFill>
              <a:miter lim="800000"/>
              <a:headEnd/>
              <a:tailEnd/>
            </a:ln>
          </p:spPr>
        </p:pic>
        <p:sp>
          <p:nvSpPr>
            <p:cNvPr id="27655" name="Text Box 2"/>
            <p:cNvSpPr txBox="1">
              <a:spLocks noChangeArrowheads="1"/>
            </p:cNvSpPr>
            <p:nvPr/>
          </p:nvSpPr>
          <p:spPr bwMode="auto">
            <a:xfrm>
              <a:off x="5638800" y="4545604"/>
              <a:ext cx="3276600" cy="1296992"/>
            </a:xfrm>
            <a:prstGeom prst="rect">
              <a:avLst/>
            </a:prstGeom>
            <a:solidFill>
              <a:srgbClr val="FFFF99"/>
            </a:solidFill>
            <a:ln w="9525">
              <a:solidFill>
                <a:schemeClr val="tx1"/>
              </a:solidFill>
              <a:miter lim="800000"/>
              <a:headEnd/>
              <a:tailEnd/>
            </a:ln>
          </p:spPr>
          <p:txBody>
            <a:bodyPr tIns="144000" bIns="90000"/>
            <a:lstStyle/>
            <a:p>
              <a:r>
                <a:rPr lang="en-GB" sz="1600" dirty="0">
                  <a:latin typeface="Calibri" pitchFamily="34" charset="0"/>
                </a:rPr>
                <a:t>Seated mental </a:t>
              </a:r>
              <a:r>
                <a:rPr lang="en-GB" sz="1600" dirty="0" smtClean="0">
                  <a:latin typeface="Calibri" pitchFamily="34" charset="0"/>
                </a:rPr>
                <a:t>health care nurse </a:t>
              </a:r>
              <a:r>
                <a:rPr lang="en-GB" sz="1600" dirty="0">
                  <a:latin typeface="Calibri" pitchFamily="34" charset="0"/>
                </a:rPr>
                <a:t>looking sympathetic and holding hands of elderly gentleman. He says “I’m worried about the cost of care”.</a:t>
              </a:r>
              <a:endParaRPr lang="en-US" sz="4000" dirty="0"/>
            </a:p>
          </p:txBody>
        </p:sp>
      </p:grpSp>
      <p:sp>
        <p:nvSpPr>
          <p:cNvPr id="12" name="TextBox 11"/>
          <p:cNvSpPr txBox="1"/>
          <p:nvPr/>
        </p:nvSpPr>
        <p:spPr>
          <a:xfrm>
            <a:off x="457200" y="6412468"/>
            <a:ext cx="7049729" cy="369332"/>
          </a:xfrm>
          <a:prstGeom prst="rect">
            <a:avLst/>
          </a:prstGeom>
          <a:noFill/>
        </p:spPr>
        <p:txBody>
          <a:bodyPr wrap="square" rtlCol="0">
            <a:spAutoFit/>
          </a:bodyPr>
          <a:lstStyle/>
          <a:p>
            <a:r>
              <a:rPr lang="en-GB" dirty="0" smtClean="0">
                <a:solidFill>
                  <a:schemeClr val="accent2">
                    <a:lumMod val="60000"/>
                    <a:lumOff val="40000"/>
                  </a:schemeClr>
                </a:solidFill>
              </a:rPr>
              <a:t>WCAG 2.0 FAILURE Double A failure</a:t>
            </a:r>
            <a:endParaRPr lang="en-GB" dirty="0">
              <a:solidFill>
                <a:schemeClr val="accent2">
                  <a:lumMod val="60000"/>
                  <a:lumOff val="40000"/>
                </a:schemeClr>
              </a:solidFill>
            </a:endParaRPr>
          </a:p>
        </p:txBody>
      </p:sp>
      <p:sp>
        <p:nvSpPr>
          <p:cNvPr id="22"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20</a:t>
            </a:fld>
            <a:endParaRPr lang="en-GB" sz="1000" dirty="0">
              <a:solidFill>
                <a:schemeClr val="bg1"/>
              </a:solidFill>
              <a:latin typeface="Hypatia Sans Pro" pitchFamily="34" charset="0"/>
            </a:endParaRPr>
          </a:p>
        </p:txBody>
      </p:sp>
      <p:grpSp>
        <p:nvGrpSpPr>
          <p:cNvPr id="28" name="Group 27"/>
          <p:cNvGrpSpPr/>
          <p:nvPr/>
        </p:nvGrpSpPr>
        <p:grpSpPr>
          <a:xfrm>
            <a:off x="8192197" y="145657"/>
            <a:ext cx="807113" cy="807113"/>
            <a:chOff x="4122076" y="506288"/>
            <a:chExt cx="932505" cy="932505"/>
          </a:xfrm>
        </p:grpSpPr>
        <p:sp>
          <p:nvSpPr>
            <p:cNvPr id="29" name="Oval 28"/>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ectangle 30"/>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TextBox 31"/>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
        <p:nvSpPr>
          <p:cNvPr id="4" name="TextBox 3"/>
          <p:cNvSpPr txBox="1"/>
          <p:nvPr/>
        </p:nvSpPr>
        <p:spPr>
          <a:xfrm>
            <a:off x="975360" y="5619240"/>
            <a:ext cx="6912568" cy="369332"/>
          </a:xfrm>
          <a:prstGeom prst="rect">
            <a:avLst/>
          </a:prstGeom>
          <a:solidFill>
            <a:srgbClr val="7030A0"/>
          </a:solidFill>
        </p:spPr>
        <p:txBody>
          <a:bodyPr wrap="square" rtlCol="0">
            <a:spAutoFit/>
          </a:bodyPr>
          <a:lstStyle/>
          <a:p>
            <a:pPr algn="ctr"/>
            <a:r>
              <a:rPr lang="en-GB" dirty="0">
                <a:hlinkClick r:id="rId4"/>
              </a:rPr>
              <a:t>http://</a:t>
            </a:r>
            <a:r>
              <a:rPr lang="en-GB" dirty="0" smtClean="0">
                <a:hlinkClick r:id="rId4"/>
              </a:rPr>
              <a:t>dl.groovygecko.net/anon.groovy/clients/rnib/blueplanet.mp3</a:t>
            </a:r>
            <a:r>
              <a:rPr lang="en-GB" dirty="0" smtClean="0"/>
              <a:t> </a:t>
            </a:r>
            <a:endParaRPr lang="en-GB"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272" y="3404553"/>
            <a:ext cx="768471" cy="114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95947" y="1347199"/>
            <a:ext cx="8183105" cy="369332"/>
          </a:xfrm>
          <a:prstGeom prst="rect">
            <a:avLst/>
          </a:prstGeom>
          <a:noFill/>
        </p:spPr>
        <p:txBody>
          <a:bodyPr wrap="square" rtlCol="0">
            <a:spAutoFit/>
          </a:bodyPr>
          <a:lstStyle/>
          <a:p>
            <a:r>
              <a:rPr lang="en-GB" dirty="0"/>
              <a:t>An alternative for time-based media is provided that presents equivalent </a:t>
            </a:r>
            <a:r>
              <a:rPr lang="en-GB" dirty="0" smtClean="0"/>
              <a:t>information.</a:t>
            </a:r>
            <a:endParaRPr lang="en-GB"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42" y="3550426"/>
            <a:ext cx="787762" cy="590822"/>
          </a:xfrm>
          <a:prstGeom prst="rect">
            <a:avLst/>
          </a:prstGeom>
        </p:spPr>
      </p:pic>
      <p:sp>
        <p:nvSpPr>
          <p:cNvPr id="26" name="Content Placeholder 2"/>
          <p:cNvSpPr>
            <a:spLocks noGrp="1"/>
          </p:cNvSpPr>
          <p:nvPr>
            <p:ph idx="4294967295"/>
          </p:nvPr>
        </p:nvSpPr>
        <p:spPr>
          <a:xfrm>
            <a:off x="1446098" y="2047860"/>
            <a:ext cx="6060832" cy="550197"/>
          </a:xfrm>
          <a:prstGeom prst="rect">
            <a:avLst/>
          </a:prstGeom>
        </p:spPr>
        <p:txBody>
          <a:bodyPr>
            <a:normAutofit fontScale="92500" lnSpcReduction="20000"/>
          </a:bodyPr>
          <a:lstStyle/>
          <a:p>
            <a:pPr marL="0" indent="0">
              <a:lnSpc>
                <a:spcPct val="100000"/>
              </a:lnSpc>
              <a:buNone/>
            </a:pPr>
            <a:r>
              <a:rPr lang="en-GB" sz="1800" dirty="0" smtClean="0">
                <a:latin typeface="Hypatia Sans Pro" pitchFamily="34" charset="0"/>
              </a:rPr>
              <a:t>Video should include the scenario </a:t>
            </a:r>
            <a:r>
              <a:rPr lang="en-GB" sz="1800" dirty="0">
                <a:latin typeface="Hypatia Sans Pro" pitchFamily="34" charset="0"/>
              </a:rPr>
              <a:t>explained to the </a:t>
            </a:r>
            <a:r>
              <a:rPr lang="en-GB" sz="1800" dirty="0" smtClean="0">
                <a:latin typeface="Hypatia Sans Pro" pitchFamily="34" charset="0"/>
              </a:rPr>
              <a:t>blind in a transcript.</a:t>
            </a:r>
            <a:endParaRPr lang="en-GB" sz="1800" dirty="0">
              <a:latin typeface="Hypatia Sans Pro" pitchFamily="34" charset="0"/>
            </a:endParaRPr>
          </a:p>
        </p:txBody>
      </p:sp>
    </p:spTree>
    <p:extLst>
      <p:ext uri="{BB962C8B-B14F-4D97-AF65-F5344CB8AC3E}">
        <p14:creationId xmlns:p14="http://schemas.microsoft.com/office/powerpoint/2010/main" val="392768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b="1" dirty="0">
                <a:solidFill>
                  <a:srgbClr val="3333FF"/>
                </a:solidFill>
              </a:rPr>
              <a:t>Perceivable</a:t>
            </a:r>
            <a:r>
              <a:rPr lang="en-GB" dirty="0"/>
              <a:t> (text alternatives)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022560"/>
            <a:ext cx="259985" cy="333826"/>
          </a:xfrm>
          <a:prstGeom prst="rect">
            <a:avLst/>
          </a:prstGeom>
        </p:spPr>
      </p:pic>
      <p:sp>
        <p:nvSpPr>
          <p:cNvPr id="16" name="TextBox 15"/>
          <p:cNvSpPr txBox="1"/>
          <p:nvPr/>
        </p:nvSpPr>
        <p:spPr>
          <a:xfrm>
            <a:off x="914400" y="5045110"/>
            <a:ext cx="1797416" cy="276999"/>
          </a:xfrm>
          <a:prstGeom prst="rect">
            <a:avLst/>
          </a:prstGeom>
          <a:solidFill>
            <a:srgbClr val="FFFF99"/>
          </a:solidFill>
          <a:ln>
            <a:solidFill>
              <a:schemeClr val="bg1">
                <a:lumMod val="65000"/>
              </a:schemeClr>
            </a:solidFill>
          </a:ln>
        </p:spPr>
        <p:txBody>
          <a:bodyPr wrap="square" rtlCol="0">
            <a:spAutoFit/>
          </a:bodyPr>
          <a:lstStyle/>
          <a:p>
            <a:r>
              <a:rPr lang="en-GB" sz="1200" dirty="0" smtClean="0"/>
              <a:t>Essential information</a:t>
            </a:r>
            <a:endParaRPr lang="en-GB" sz="1200" dirty="0"/>
          </a:p>
        </p:txBody>
      </p:sp>
      <p:sp>
        <p:nvSpPr>
          <p:cNvPr id="22" name="TextBox 21"/>
          <p:cNvSpPr txBox="1"/>
          <p:nvPr/>
        </p:nvSpPr>
        <p:spPr>
          <a:xfrm>
            <a:off x="536207" y="4729869"/>
            <a:ext cx="1749793" cy="276999"/>
          </a:xfrm>
          <a:prstGeom prst="rect">
            <a:avLst/>
          </a:prstGeom>
          <a:solidFill>
            <a:schemeClr val="tx1"/>
          </a:solidFill>
        </p:spPr>
        <p:txBody>
          <a:bodyPr wrap="square" rtlCol="0">
            <a:spAutoFit/>
          </a:bodyPr>
          <a:lstStyle/>
          <a:p>
            <a:pPr algn="ctr"/>
            <a:r>
              <a:rPr lang="en-GB" sz="1200" dirty="0" smtClean="0">
                <a:solidFill>
                  <a:schemeClr val="bg1"/>
                </a:solidFill>
              </a:rPr>
              <a:t>System requirements</a:t>
            </a:r>
            <a:endParaRPr lang="en-GB" sz="1200" dirty="0">
              <a:solidFill>
                <a:schemeClr val="bg1"/>
              </a:solidFill>
            </a:endParaRPr>
          </a:p>
        </p:txBody>
      </p:sp>
      <p:sp>
        <p:nvSpPr>
          <p:cNvPr id="24" name="TextBox 23"/>
          <p:cNvSpPr txBox="1"/>
          <p:nvPr/>
        </p:nvSpPr>
        <p:spPr>
          <a:xfrm>
            <a:off x="536205" y="2209800"/>
            <a:ext cx="1749793" cy="276999"/>
          </a:xfrm>
          <a:prstGeom prst="rect">
            <a:avLst/>
          </a:prstGeom>
          <a:solidFill>
            <a:schemeClr val="tx1"/>
          </a:solidFill>
        </p:spPr>
        <p:txBody>
          <a:bodyPr wrap="square" rtlCol="0">
            <a:spAutoFit/>
          </a:bodyPr>
          <a:lstStyle/>
          <a:p>
            <a:pPr algn="ctr"/>
            <a:r>
              <a:rPr lang="en-GB" sz="1200" dirty="0" smtClean="0">
                <a:solidFill>
                  <a:schemeClr val="bg1"/>
                </a:solidFill>
              </a:rPr>
              <a:t>System requirements</a:t>
            </a:r>
            <a:endParaRPr lang="en-GB" sz="1200" dirty="0">
              <a:solidFill>
                <a:schemeClr val="bg1"/>
              </a:solidFill>
            </a:endParaRPr>
          </a:p>
        </p:txBody>
      </p:sp>
      <p:sp>
        <p:nvSpPr>
          <p:cNvPr id="25" name="TextBox 24"/>
          <p:cNvSpPr txBox="1"/>
          <p:nvPr/>
        </p:nvSpPr>
        <p:spPr>
          <a:xfrm>
            <a:off x="536207" y="3494901"/>
            <a:ext cx="1749793" cy="276999"/>
          </a:xfrm>
          <a:prstGeom prst="rect">
            <a:avLst/>
          </a:prstGeom>
          <a:solidFill>
            <a:schemeClr val="tx1"/>
          </a:solidFill>
        </p:spPr>
        <p:txBody>
          <a:bodyPr wrap="square" rtlCol="0">
            <a:spAutoFit/>
          </a:bodyPr>
          <a:lstStyle/>
          <a:p>
            <a:pPr algn="ctr"/>
            <a:r>
              <a:rPr lang="en-GB" sz="1200" dirty="0" smtClean="0">
                <a:solidFill>
                  <a:schemeClr val="bg1"/>
                </a:solidFill>
              </a:rPr>
              <a:t>System requirements</a:t>
            </a:r>
            <a:endParaRPr lang="en-GB" sz="1200" dirty="0">
              <a:solidFill>
                <a:schemeClr val="bg1"/>
              </a:solidFill>
            </a:endParaRPr>
          </a:p>
        </p:txBody>
      </p:sp>
      <p:pic>
        <p:nvPicPr>
          <p:cNvPr id="26" name="Picture 25" descr="graur razvan ionut4.jpg"/>
          <p:cNvPicPr/>
          <p:nvPr/>
        </p:nvPicPr>
        <p:blipFill>
          <a:blip r:embed="rId3" cstate="print"/>
          <a:stretch>
            <a:fillRect/>
          </a:stretch>
        </p:blipFill>
        <p:spPr>
          <a:xfrm>
            <a:off x="2895600" y="1885772"/>
            <a:ext cx="457200" cy="598488"/>
          </a:xfrm>
          <a:prstGeom prst="rect">
            <a:avLst/>
          </a:prstGeom>
          <a:ln>
            <a:solidFill>
              <a:schemeClr val="tx1">
                <a:lumMod val="50000"/>
              </a:schemeClr>
            </a:solidFill>
          </a:ln>
        </p:spPr>
      </p:pic>
      <p:pic>
        <p:nvPicPr>
          <p:cNvPr id="27" name="Picture 26" descr="Tina Phillips.jpg"/>
          <p:cNvPicPr/>
          <p:nvPr/>
        </p:nvPicPr>
        <p:blipFill>
          <a:blip r:embed="rId4" cstate="print"/>
          <a:srcRect b="9604"/>
          <a:stretch>
            <a:fillRect/>
          </a:stretch>
        </p:blipFill>
        <p:spPr>
          <a:xfrm>
            <a:off x="2903537" y="3048000"/>
            <a:ext cx="525463" cy="723900"/>
          </a:xfrm>
          <a:prstGeom prst="rect">
            <a:avLst/>
          </a:prstGeom>
          <a:ln>
            <a:solidFill>
              <a:schemeClr val="bg1">
                <a:lumMod val="65000"/>
              </a:schemeClr>
            </a:solidFill>
          </a:ln>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9631" y="4726971"/>
            <a:ext cx="353169" cy="226029"/>
          </a:xfrm>
          <a:prstGeom prst="rect">
            <a:avLst/>
          </a:prstGeom>
        </p:spPr>
      </p:pic>
      <p:grpSp>
        <p:nvGrpSpPr>
          <p:cNvPr id="5" name="Group 4"/>
          <p:cNvGrpSpPr/>
          <p:nvPr/>
        </p:nvGrpSpPr>
        <p:grpSpPr>
          <a:xfrm>
            <a:off x="4267200" y="2914650"/>
            <a:ext cx="3858369" cy="381142"/>
            <a:chOff x="4267200" y="2914650"/>
            <a:chExt cx="3858369" cy="381142"/>
          </a:xfrm>
        </p:grpSpPr>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2973538"/>
              <a:ext cx="353169" cy="226029"/>
            </a:xfrm>
            <a:prstGeom prst="rect">
              <a:avLst/>
            </a:prstGeom>
          </p:spPr>
        </p:pic>
        <p:grpSp>
          <p:nvGrpSpPr>
            <p:cNvPr id="3" name="Group 2"/>
            <p:cNvGrpSpPr/>
            <p:nvPr/>
          </p:nvGrpSpPr>
          <p:grpSpPr>
            <a:xfrm>
              <a:off x="4267200" y="2914650"/>
              <a:ext cx="3029403" cy="381142"/>
              <a:chOff x="4267200" y="2914650"/>
              <a:chExt cx="3029403" cy="381142"/>
            </a:xfrm>
          </p:grpSpPr>
          <p:pic>
            <p:nvPicPr>
              <p:cNvPr id="35" name="Picture 34"/>
              <p:cNvPicPr>
                <a:picLocks noChangeAspect="1"/>
              </p:cNvPicPr>
              <p:nvPr/>
            </p:nvPicPr>
            <p:blipFill rotWithShape="1">
              <a:blip r:embed="rId6">
                <a:extLst>
                  <a:ext uri="{28A0092B-C50C-407E-A947-70E740481C1C}">
                    <a14:useLocalDpi xmlns:a14="http://schemas.microsoft.com/office/drawing/2010/main" val="0"/>
                  </a:ext>
                </a:extLst>
              </a:blip>
              <a:srcRect r="64664"/>
              <a:stretch/>
            </p:blipFill>
            <p:spPr>
              <a:xfrm>
                <a:off x="4267200" y="2914650"/>
                <a:ext cx="1494971" cy="343806"/>
              </a:xfrm>
              <a:prstGeom prst="rect">
                <a:avLst/>
              </a:prstGeom>
            </p:spPr>
          </p:pic>
          <p:pic>
            <p:nvPicPr>
              <p:cNvPr id="37" name="Picture 36"/>
              <p:cNvPicPr>
                <a:picLocks noChangeAspect="1"/>
              </p:cNvPicPr>
              <p:nvPr/>
            </p:nvPicPr>
            <p:blipFill rotWithShape="1">
              <a:blip r:embed="rId6">
                <a:extLst>
                  <a:ext uri="{28A0092B-C50C-407E-A947-70E740481C1C}">
                    <a14:useLocalDpi xmlns:a14="http://schemas.microsoft.com/office/drawing/2010/main" val="0"/>
                  </a:ext>
                </a:extLst>
              </a:blip>
              <a:srcRect l="63635" b="-11153"/>
              <a:stretch/>
            </p:blipFill>
            <p:spPr>
              <a:xfrm>
                <a:off x="5762171" y="2914650"/>
                <a:ext cx="1534432" cy="381142"/>
              </a:xfrm>
              <a:prstGeom prst="rect">
                <a:avLst/>
              </a:prstGeom>
            </p:spPr>
          </p:pic>
        </p:grpSp>
      </p:grpSp>
      <p:grpSp>
        <p:nvGrpSpPr>
          <p:cNvPr id="43" name="Group 42"/>
          <p:cNvGrpSpPr/>
          <p:nvPr/>
        </p:nvGrpSpPr>
        <p:grpSpPr>
          <a:xfrm>
            <a:off x="4876800" y="3294746"/>
            <a:ext cx="994639" cy="335053"/>
            <a:chOff x="4876800" y="3294746"/>
            <a:chExt cx="994639" cy="335053"/>
          </a:xfrm>
        </p:grpSpPr>
        <p:sp>
          <p:nvSpPr>
            <p:cNvPr id="36" name="TextBox 35"/>
            <p:cNvSpPr txBox="1"/>
            <p:nvPr/>
          </p:nvSpPr>
          <p:spPr>
            <a:xfrm>
              <a:off x="4996542" y="3352800"/>
              <a:ext cx="874897" cy="276999"/>
            </a:xfrm>
            <a:prstGeom prst="rect">
              <a:avLst/>
            </a:prstGeom>
            <a:solidFill>
              <a:srgbClr val="FFFF99"/>
            </a:solidFill>
            <a:ln>
              <a:solidFill>
                <a:schemeClr val="bg1">
                  <a:lumMod val="65000"/>
                </a:schemeClr>
              </a:solidFill>
            </a:ln>
          </p:spPr>
          <p:txBody>
            <a:bodyPr wrap="square" rtlCol="0">
              <a:spAutoFit/>
            </a:bodyPr>
            <a:lstStyle/>
            <a:p>
              <a:pPr algn="ctr"/>
              <a:r>
                <a:rPr lang="en-GB" sz="1200" dirty="0" smtClean="0"/>
                <a:t>About Us</a:t>
              </a:r>
              <a:endParaRPr lang="en-GB" sz="1200" dirty="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94746"/>
              <a:ext cx="259985" cy="333826"/>
            </a:xfrm>
            <a:prstGeom prst="rect">
              <a:avLst/>
            </a:prstGeom>
          </p:spPr>
        </p:pic>
      </p:grpSp>
      <p:grpSp>
        <p:nvGrpSpPr>
          <p:cNvPr id="42" name="Group 41"/>
          <p:cNvGrpSpPr/>
          <p:nvPr/>
        </p:nvGrpSpPr>
        <p:grpSpPr>
          <a:xfrm>
            <a:off x="6625412" y="3291108"/>
            <a:ext cx="1284874" cy="342292"/>
            <a:chOff x="6625412" y="3291108"/>
            <a:chExt cx="1284874" cy="342292"/>
          </a:xfrm>
        </p:grpSpPr>
        <p:sp>
          <p:nvSpPr>
            <p:cNvPr id="40" name="TextBox 39"/>
            <p:cNvSpPr txBox="1"/>
            <p:nvPr/>
          </p:nvSpPr>
          <p:spPr>
            <a:xfrm>
              <a:off x="6663459" y="3352798"/>
              <a:ext cx="1246827" cy="280602"/>
            </a:xfrm>
            <a:prstGeom prst="rect">
              <a:avLst/>
            </a:prstGeom>
            <a:solidFill>
              <a:srgbClr val="FFFF99"/>
            </a:solidFill>
            <a:ln>
              <a:solidFill>
                <a:schemeClr val="bg1">
                  <a:lumMod val="65000"/>
                </a:schemeClr>
              </a:solidFill>
            </a:ln>
          </p:spPr>
          <p:txBody>
            <a:bodyPr wrap="square" rtlCol="0">
              <a:spAutoFit/>
            </a:bodyPr>
            <a:lstStyle/>
            <a:p>
              <a:pPr algn="ctr"/>
              <a:r>
                <a:rPr lang="en-GB" sz="1200" dirty="0" smtClean="0"/>
                <a:t>Contact Us</a:t>
              </a:r>
              <a:endParaRPr lang="en-GB" sz="1200"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5412" y="3291108"/>
              <a:ext cx="259985" cy="333826"/>
            </a:xfrm>
            <a:prstGeom prst="rect">
              <a:avLst/>
            </a:prstGeom>
            <a:ln>
              <a:solidFill>
                <a:schemeClr val="bg1">
                  <a:lumMod val="65000"/>
                </a:schemeClr>
              </a:solidFill>
            </a:ln>
          </p:spPr>
        </p:pic>
      </p:grpSp>
      <p:grpSp>
        <p:nvGrpSpPr>
          <p:cNvPr id="48" name="Group 47"/>
          <p:cNvGrpSpPr/>
          <p:nvPr/>
        </p:nvGrpSpPr>
        <p:grpSpPr>
          <a:xfrm>
            <a:off x="4159615" y="3316512"/>
            <a:ext cx="847178" cy="333826"/>
            <a:chOff x="4159615" y="3316512"/>
            <a:chExt cx="847178" cy="333826"/>
          </a:xfrm>
        </p:grpSpPr>
        <p:sp>
          <p:nvSpPr>
            <p:cNvPr id="38" name="TextBox 37"/>
            <p:cNvSpPr txBox="1"/>
            <p:nvPr/>
          </p:nvSpPr>
          <p:spPr>
            <a:xfrm>
              <a:off x="4261889" y="3356401"/>
              <a:ext cx="744904" cy="276999"/>
            </a:xfrm>
            <a:prstGeom prst="rect">
              <a:avLst/>
            </a:prstGeom>
            <a:solidFill>
              <a:srgbClr val="FFFF99"/>
            </a:solidFill>
            <a:ln>
              <a:solidFill>
                <a:schemeClr val="bg1">
                  <a:lumMod val="65000"/>
                </a:schemeClr>
              </a:solidFill>
            </a:ln>
          </p:spPr>
          <p:txBody>
            <a:bodyPr wrap="square" rtlCol="0">
              <a:spAutoFit/>
            </a:bodyPr>
            <a:lstStyle/>
            <a:p>
              <a:pPr algn="ctr"/>
              <a:r>
                <a:rPr lang="en-GB" sz="1200" dirty="0" smtClean="0"/>
                <a:t>Home</a:t>
              </a:r>
              <a:endParaRPr lang="en-GB" sz="1200" dirty="0"/>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9615" y="3316512"/>
              <a:ext cx="259985" cy="333826"/>
            </a:xfrm>
            <a:prstGeom prst="rect">
              <a:avLst/>
            </a:prstGeom>
          </p:spPr>
        </p:pic>
      </p:grpSp>
      <p:grpSp>
        <p:nvGrpSpPr>
          <p:cNvPr id="49" name="Group 48"/>
          <p:cNvGrpSpPr/>
          <p:nvPr/>
        </p:nvGrpSpPr>
        <p:grpSpPr>
          <a:xfrm>
            <a:off x="5791200" y="3301993"/>
            <a:ext cx="850132" cy="333826"/>
            <a:chOff x="5791200" y="3301993"/>
            <a:chExt cx="850132" cy="333826"/>
          </a:xfrm>
        </p:grpSpPr>
        <p:sp>
          <p:nvSpPr>
            <p:cNvPr id="39" name="TextBox 38"/>
            <p:cNvSpPr txBox="1"/>
            <p:nvPr/>
          </p:nvSpPr>
          <p:spPr>
            <a:xfrm>
              <a:off x="5896428" y="3352799"/>
              <a:ext cx="744904" cy="276999"/>
            </a:xfrm>
            <a:prstGeom prst="rect">
              <a:avLst/>
            </a:prstGeom>
            <a:solidFill>
              <a:srgbClr val="FFFF99"/>
            </a:solidFill>
            <a:ln>
              <a:solidFill>
                <a:schemeClr val="bg1">
                  <a:lumMod val="65000"/>
                </a:schemeClr>
              </a:solidFill>
            </a:ln>
          </p:spPr>
          <p:txBody>
            <a:bodyPr wrap="square" rtlCol="0">
              <a:spAutoFit/>
            </a:bodyPr>
            <a:lstStyle/>
            <a:p>
              <a:pPr algn="ctr"/>
              <a:r>
                <a:rPr lang="en-GB" sz="1200" dirty="0" smtClean="0"/>
                <a:t>News</a:t>
              </a:r>
              <a:endParaRPr lang="en-GB" sz="1200" dirty="0"/>
            </a:p>
          </p:txBody>
        </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301993"/>
              <a:ext cx="259985" cy="333826"/>
            </a:xfrm>
            <a:prstGeom prst="rect">
              <a:avLst/>
            </a:prstGeom>
          </p:spPr>
        </p:pic>
      </p:grpSp>
      <p:sp>
        <p:nvSpPr>
          <p:cNvPr id="34"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21</a:t>
            </a:fld>
            <a:endParaRPr lang="en-GB" sz="1000" dirty="0">
              <a:solidFill>
                <a:schemeClr val="bg1"/>
              </a:solidFill>
              <a:latin typeface="Hypatia Sans Pro" pitchFamily="34" charset="0"/>
            </a:endParaRPr>
          </a:p>
        </p:txBody>
      </p:sp>
      <p:grpSp>
        <p:nvGrpSpPr>
          <p:cNvPr id="58" name="Group 57"/>
          <p:cNvGrpSpPr/>
          <p:nvPr/>
        </p:nvGrpSpPr>
        <p:grpSpPr>
          <a:xfrm>
            <a:off x="8191798" y="154800"/>
            <a:ext cx="807113" cy="807113"/>
            <a:chOff x="4122076" y="506288"/>
            <a:chExt cx="932505" cy="932505"/>
          </a:xfrm>
        </p:grpSpPr>
        <p:sp>
          <p:nvSpPr>
            <p:cNvPr id="59" name="Oval 58"/>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0" name="Oval 59"/>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1" name="Rectangle 60"/>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2" name="TextBox 61"/>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Tree>
    <p:extLst>
      <p:ext uri="{BB962C8B-B14F-4D97-AF65-F5344CB8AC3E}">
        <p14:creationId xmlns:p14="http://schemas.microsoft.com/office/powerpoint/2010/main" val="4055424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0" name="Title 1"/>
          <p:cNvSpPr>
            <a:spLocks noGrp="1"/>
          </p:cNvSpPr>
          <p:nvPr>
            <p:ph type="title"/>
          </p:nvPr>
        </p:nvSpPr>
        <p:spPr>
          <a:xfrm>
            <a:off x="442913" y="473075"/>
            <a:ext cx="8472487" cy="1143000"/>
          </a:xfrm>
        </p:spPr>
        <p:txBody>
          <a:bodyPr>
            <a:normAutofit/>
          </a:bodyPr>
          <a:lstStyle/>
          <a:p>
            <a:r>
              <a:rPr lang="en-GB" sz="4000" b="1" dirty="0" smtClean="0">
                <a:solidFill>
                  <a:srgbClr val="7030A0"/>
                </a:solidFill>
              </a:rPr>
              <a:t>O</a:t>
            </a:r>
            <a:r>
              <a:rPr lang="en-GB" sz="4000" b="1" dirty="0">
                <a:solidFill>
                  <a:srgbClr val="7030A0"/>
                </a:solidFill>
              </a:rPr>
              <a:t>perable </a:t>
            </a:r>
            <a:r>
              <a:rPr lang="en-GB" sz="2400" dirty="0" smtClean="0"/>
              <a:t>(navigable)</a:t>
            </a:r>
          </a:p>
        </p:txBody>
      </p:sp>
      <p:sp>
        <p:nvSpPr>
          <p:cNvPr id="16394" name="Content Placeholder 2"/>
          <p:cNvSpPr>
            <a:spLocks noGrp="1"/>
          </p:cNvSpPr>
          <p:nvPr>
            <p:ph idx="4294967295"/>
          </p:nvPr>
        </p:nvSpPr>
        <p:spPr>
          <a:xfrm>
            <a:off x="2087880" y="2060633"/>
            <a:ext cx="6506687" cy="2909784"/>
          </a:xfrm>
          <a:prstGeom prst="rect">
            <a:avLst/>
          </a:prstGeom>
        </p:spPr>
        <p:txBody>
          <a:bodyPr>
            <a:normAutofit/>
          </a:bodyPr>
          <a:lstStyle/>
          <a:p>
            <a:pPr>
              <a:lnSpc>
                <a:spcPct val="100000"/>
              </a:lnSpc>
            </a:pPr>
            <a:r>
              <a:rPr lang="en-GB" dirty="0" smtClean="0">
                <a:latin typeface="Hypatia Sans Pro" pitchFamily="34" charset="0"/>
              </a:rPr>
              <a:t>To find out more </a:t>
            </a:r>
            <a:r>
              <a:rPr lang="en-GB" b="1" dirty="0" smtClean="0">
                <a:solidFill>
                  <a:srgbClr val="3333FF"/>
                </a:solidFill>
                <a:latin typeface="Hypatia Sans Pro" pitchFamily="34" charset="0"/>
              </a:rPr>
              <a:t>Click here...</a:t>
            </a:r>
            <a:r>
              <a:rPr lang="en-GB" b="1" dirty="0" smtClean="0">
                <a:solidFill>
                  <a:srgbClr val="7030A0"/>
                </a:solidFill>
                <a:latin typeface="Hypatia Sans Pro" pitchFamily="34" charset="0"/>
              </a:rPr>
              <a:t>  </a:t>
            </a:r>
          </a:p>
          <a:p>
            <a:pPr>
              <a:lnSpc>
                <a:spcPct val="100000"/>
              </a:lnSpc>
            </a:pPr>
            <a:endParaRPr lang="en-GB" b="1" dirty="0" smtClean="0">
              <a:solidFill>
                <a:srgbClr val="7030A0"/>
              </a:solidFill>
              <a:latin typeface="Hypatia Sans Pro" pitchFamily="34" charset="0"/>
            </a:endParaRPr>
          </a:p>
          <a:p>
            <a:pPr>
              <a:lnSpc>
                <a:spcPct val="100000"/>
              </a:lnSpc>
            </a:pPr>
            <a:r>
              <a:rPr lang="en-GB" dirty="0" smtClean="0">
                <a:latin typeface="Hypatia Sans Pro" pitchFamily="34" charset="0"/>
              </a:rPr>
              <a:t>What we expect of you in Year 1 </a:t>
            </a:r>
            <a:r>
              <a:rPr lang="en-GB" b="1" dirty="0" smtClean="0">
                <a:solidFill>
                  <a:srgbClr val="3333FF"/>
                </a:solidFill>
                <a:latin typeface="Hypatia Sans Pro" pitchFamily="34" charset="0"/>
              </a:rPr>
              <a:t>More... </a:t>
            </a:r>
          </a:p>
          <a:p>
            <a:pPr marL="0" indent="0">
              <a:lnSpc>
                <a:spcPct val="100000"/>
              </a:lnSpc>
              <a:buNone/>
            </a:pPr>
            <a:endParaRPr lang="en-GB" dirty="0" smtClean="0">
              <a:solidFill>
                <a:srgbClr val="0000FF"/>
              </a:solidFill>
              <a:latin typeface="Hypatia Sans Pro" pitchFamily="34" charset="0"/>
            </a:endParaRPr>
          </a:p>
          <a:p>
            <a:pPr>
              <a:lnSpc>
                <a:spcPct val="100000"/>
              </a:lnSpc>
            </a:pPr>
            <a:r>
              <a:rPr lang="en-GB" dirty="0" smtClean="0">
                <a:latin typeface="Hypatia Sans Pro" pitchFamily="34" charset="0"/>
              </a:rPr>
              <a:t> Available in our “Your first year at College” </a:t>
            </a:r>
            <a:r>
              <a:rPr lang="en-GB" b="1" dirty="0" smtClean="0">
                <a:solidFill>
                  <a:srgbClr val="3333FF"/>
                </a:solidFill>
                <a:latin typeface="Hypatia Sans Pro" pitchFamily="34" charset="0"/>
              </a:rPr>
              <a:t>Leaflet</a:t>
            </a:r>
          </a:p>
        </p:txBody>
      </p:sp>
      <p:sp>
        <p:nvSpPr>
          <p:cNvPr id="14" name="TextBox 13"/>
          <p:cNvSpPr txBox="1"/>
          <p:nvPr/>
        </p:nvSpPr>
        <p:spPr>
          <a:xfrm>
            <a:off x="476183" y="6381132"/>
            <a:ext cx="5659146" cy="369332"/>
          </a:xfrm>
          <a:prstGeom prst="rect">
            <a:avLst/>
          </a:prstGeom>
          <a:noFill/>
        </p:spPr>
        <p:txBody>
          <a:bodyPr wrap="square" rtlCol="0">
            <a:spAutoFit/>
          </a:bodyPr>
          <a:lstStyle/>
          <a:p>
            <a:r>
              <a:rPr lang="en-GB" dirty="0" smtClean="0">
                <a:solidFill>
                  <a:schemeClr val="accent2">
                    <a:lumMod val="60000"/>
                    <a:lumOff val="40000"/>
                  </a:schemeClr>
                </a:solidFill>
              </a:rPr>
              <a:t>WCAG 2.0 FAILURE </a:t>
            </a:r>
            <a:r>
              <a:rPr lang="en-GB" dirty="0">
                <a:solidFill>
                  <a:schemeClr val="accent2">
                    <a:lumMod val="60000"/>
                    <a:lumOff val="40000"/>
                  </a:schemeClr>
                </a:solidFill>
              </a:rPr>
              <a:t>Single </a:t>
            </a:r>
            <a:r>
              <a:rPr lang="en-GB" dirty="0" smtClean="0">
                <a:solidFill>
                  <a:schemeClr val="accent2">
                    <a:lumMod val="60000"/>
                    <a:lumOff val="40000"/>
                  </a:schemeClr>
                </a:solidFill>
              </a:rPr>
              <a:t>A</a:t>
            </a:r>
            <a:endParaRPr lang="en-GB" dirty="0">
              <a:solidFill>
                <a:schemeClr val="accent2">
                  <a:lumMod val="60000"/>
                  <a:lumOff val="40000"/>
                </a:schemeClr>
              </a:solidFill>
            </a:endParaRPr>
          </a:p>
        </p:txBody>
      </p:sp>
      <p:sp>
        <p:nvSpPr>
          <p:cNvPr id="16"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22</a:t>
            </a:fld>
            <a:endParaRPr lang="en-GB" sz="1000" dirty="0">
              <a:solidFill>
                <a:schemeClr val="bg1"/>
              </a:solidFill>
              <a:latin typeface="Hypatia Sans Pro" pitchFamily="34" charset="0"/>
            </a:endParaRPr>
          </a:p>
        </p:txBody>
      </p:sp>
      <p:grpSp>
        <p:nvGrpSpPr>
          <p:cNvPr id="27" name="Group 26"/>
          <p:cNvGrpSpPr/>
          <p:nvPr/>
        </p:nvGrpSpPr>
        <p:grpSpPr>
          <a:xfrm>
            <a:off x="8186947" y="159907"/>
            <a:ext cx="807113" cy="807113"/>
            <a:chOff x="4122076" y="506288"/>
            <a:chExt cx="932505" cy="932505"/>
          </a:xfrm>
        </p:grpSpPr>
        <p:sp>
          <p:nvSpPr>
            <p:cNvPr id="28" name="Oval 27"/>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Oval 28"/>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Rectangle 29"/>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TextBox 30"/>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
        <p:nvSpPr>
          <p:cNvPr id="2" name="TextBox 1"/>
          <p:cNvSpPr txBox="1"/>
          <p:nvPr/>
        </p:nvSpPr>
        <p:spPr>
          <a:xfrm>
            <a:off x="773009" y="5424491"/>
            <a:ext cx="7744034" cy="646331"/>
          </a:xfrm>
          <a:prstGeom prst="rect">
            <a:avLst/>
          </a:prstGeom>
          <a:noFill/>
        </p:spPr>
        <p:txBody>
          <a:bodyPr wrap="square" rtlCol="0">
            <a:spAutoFit/>
          </a:bodyPr>
          <a:lstStyle/>
          <a:p>
            <a:r>
              <a:rPr lang="en-GB" dirty="0"/>
              <a:t>2.4.4 Link Purpose (In Context</a:t>
            </a:r>
            <a:r>
              <a:rPr lang="en-GB" dirty="0" smtClean="0"/>
              <a:t>)</a:t>
            </a:r>
            <a:endParaRPr lang="en-GB" dirty="0"/>
          </a:p>
          <a:p>
            <a:r>
              <a:rPr lang="en-GB" i="1" dirty="0" smtClean="0"/>
              <a:t>The </a:t>
            </a:r>
            <a:r>
              <a:rPr lang="en-GB" i="1" dirty="0"/>
              <a:t>purpose of each link can </a:t>
            </a:r>
            <a:r>
              <a:rPr lang="en-GB" i="1" dirty="0" smtClean="0"/>
              <a:t>be </a:t>
            </a:r>
            <a:r>
              <a:rPr lang="en-GB" i="1" dirty="0"/>
              <a:t>determined from the link text </a:t>
            </a:r>
            <a:r>
              <a:rPr lang="en-GB" i="1" dirty="0" smtClean="0"/>
              <a:t>alone</a:t>
            </a:r>
            <a:r>
              <a:rPr lang="en-GB" i="1" dirty="0"/>
              <a: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02" y="2155123"/>
            <a:ext cx="1007535" cy="755651"/>
          </a:xfrm>
          <a:prstGeom prst="rect">
            <a:avLst/>
          </a:prstGeom>
        </p:spPr>
      </p:pic>
    </p:spTree>
    <p:extLst>
      <p:ext uri="{BB962C8B-B14F-4D97-AF65-F5344CB8AC3E}">
        <p14:creationId xmlns:p14="http://schemas.microsoft.com/office/powerpoint/2010/main" val="1724921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442913" y="473075"/>
            <a:ext cx="8472487" cy="1143000"/>
          </a:xfrm>
        </p:spPr>
        <p:txBody>
          <a:bodyPr>
            <a:normAutofit/>
          </a:bodyPr>
          <a:lstStyle/>
          <a:p>
            <a:r>
              <a:rPr lang="en-GB" sz="4400" b="1" dirty="0" smtClean="0">
                <a:solidFill>
                  <a:srgbClr val="7030A0"/>
                </a:solidFill>
              </a:rPr>
              <a:t>O</a:t>
            </a:r>
            <a:r>
              <a:rPr lang="en-GB" sz="4400" b="1" dirty="0">
                <a:solidFill>
                  <a:srgbClr val="7030A0"/>
                </a:solidFill>
              </a:rPr>
              <a:t>perable</a:t>
            </a:r>
            <a:r>
              <a:rPr lang="en-GB" sz="4400" dirty="0" smtClean="0"/>
              <a:t> </a:t>
            </a:r>
            <a:r>
              <a:rPr lang="en-GB" sz="2800" dirty="0" smtClean="0"/>
              <a:t>(Navigable)</a:t>
            </a:r>
          </a:p>
        </p:txBody>
      </p:sp>
      <p:pic>
        <p:nvPicPr>
          <p:cNvPr id="5" name="Picture 4" descr="Tina Phillips.jpg"/>
          <p:cNvPicPr/>
          <p:nvPr/>
        </p:nvPicPr>
        <p:blipFill>
          <a:blip r:embed="rId3" cstate="print"/>
          <a:srcRect b="9604"/>
          <a:stretch>
            <a:fillRect/>
          </a:stretch>
        </p:blipFill>
        <p:spPr>
          <a:xfrm>
            <a:off x="533400" y="1905000"/>
            <a:ext cx="1050925" cy="1447800"/>
          </a:xfrm>
          <a:prstGeom prst="rect">
            <a:avLst/>
          </a:prstGeom>
          <a:ln>
            <a:solidFill>
              <a:schemeClr val="bg1">
                <a:lumMod val="65000"/>
              </a:schemeClr>
            </a:solidFill>
          </a:ln>
        </p:spPr>
      </p:pic>
      <p:sp>
        <p:nvSpPr>
          <p:cNvPr id="28678" name="TextBox 5"/>
          <p:cNvSpPr txBox="1">
            <a:spLocks noChangeArrowheads="1"/>
          </p:cNvSpPr>
          <p:nvPr/>
        </p:nvSpPr>
        <p:spPr bwMode="auto">
          <a:xfrm>
            <a:off x="1600200" y="1905000"/>
            <a:ext cx="2133600" cy="1200329"/>
          </a:xfrm>
          <a:prstGeom prst="rect">
            <a:avLst/>
          </a:prstGeom>
          <a:noFill/>
          <a:ln w="9525">
            <a:noFill/>
            <a:miter lim="800000"/>
            <a:headEnd/>
            <a:tailEnd/>
          </a:ln>
        </p:spPr>
        <p:txBody>
          <a:bodyPr>
            <a:spAutoFit/>
          </a:bodyPr>
          <a:lstStyle/>
          <a:p>
            <a:r>
              <a:rPr lang="en-GB" b="1" dirty="0" smtClean="0">
                <a:latin typeface="Hypatia Sans Pro" pitchFamily="34" charset="0"/>
              </a:rPr>
              <a:t>Linda</a:t>
            </a:r>
            <a:endParaRPr lang="en-GB" dirty="0">
              <a:latin typeface="Hypatia Sans Pro" pitchFamily="34" charset="0"/>
            </a:endParaRPr>
          </a:p>
          <a:p>
            <a:r>
              <a:rPr lang="en-GB" dirty="0">
                <a:latin typeface="Hypatia Sans Pro" pitchFamily="34" charset="0"/>
              </a:rPr>
              <a:t>Has </a:t>
            </a:r>
            <a:r>
              <a:rPr lang="en-GB" dirty="0" smtClean="0">
                <a:latin typeface="Hypatia Sans Pro" pitchFamily="34" charset="0"/>
              </a:rPr>
              <a:t>RSI </a:t>
            </a:r>
            <a:r>
              <a:rPr lang="en-GB" dirty="0">
                <a:latin typeface="Hypatia Sans Pro" pitchFamily="34" charset="0"/>
              </a:rPr>
              <a:t>and cannot use a </a:t>
            </a:r>
            <a:r>
              <a:rPr lang="en-GB" dirty="0" smtClean="0">
                <a:latin typeface="Hypatia Sans Pro" pitchFamily="34" charset="0"/>
              </a:rPr>
              <a:t>mouse</a:t>
            </a:r>
            <a:endParaRPr lang="en-GB" dirty="0">
              <a:latin typeface="Hypatia Sans Pro" pitchFamily="34" charset="0"/>
            </a:endParaRPr>
          </a:p>
        </p:txBody>
      </p:sp>
      <p:pic>
        <p:nvPicPr>
          <p:cNvPr id="28679" name="Picture 8" descr="C:\Users\user\AppData\Local\Microsoft\Windows\Temporary Internet Files\Content.IE5\AVI5FWTJ\MP900308887[1].jpg"/>
          <p:cNvPicPr>
            <a:picLocks noChangeAspect="1" noChangeArrowheads="1"/>
          </p:cNvPicPr>
          <p:nvPr/>
        </p:nvPicPr>
        <p:blipFill>
          <a:blip r:embed="rId4" cstate="print"/>
          <a:srcRect/>
          <a:stretch>
            <a:fillRect/>
          </a:stretch>
        </p:blipFill>
        <p:spPr bwMode="auto">
          <a:xfrm>
            <a:off x="533400" y="3981450"/>
            <a:ext cx="2819400" cy="1855788"/>
          </a:xfrm>
          <a:prstGeom prst="rect">
            <a:avLst/>
          </a:prstGeom>
          <a:noFill/>
          <a:ln w="9525">
            <a:noFill/>
            <a:miter lim="800000"/>
            <a:headEnd/>
            <a:tailEnd/>
          </a:ln>
        </p:spPr>
      </p:pic>
      <p:sp>
        <p:nvSpPr>
          <p:cNvPr id="2" name="TextBox 1"/>
          <p:cNvSpPr txBox="1"/>
          <p:nvPr/>
        </p:nvSpPr>
        <p:spPr>
          <a:xfrm>
            <a:off x="411480" y="6396990"/>
            <a:ext cx="7458662" cy="369332"/>
          </a:xfrm>
          <a:prstGeom prst="rect">
            <a:avLst/>
          </a:prstGeom>
          <a:noFill/>
        </p:spPr>
        <p:txBody>
          <a:bodyPr wrap="square" rtlCol="0">
            <a:spAutoFit/>
          </a:bodyPr>
          <a:lstStyle/>
          <a:p>
            <a:r>
              <a:rPr lang="en-GB" dirty="0" smtClean="0">
                <a:solidFill>
                  <a:schemeClr val="accent2">
                    <a:lumMod val="60000"/>
                    <a:lumOff val="40000"/>
                  </a:schemeClr>
                </a:solidFill>
              </a:rPr>
              <a:t>WCAG 2.0 FAILURE Double A</a:t>
            </a:r>
            <a:endParaRPr lang="en-GB" dirty="0">
              <a:solidFill>
                <a:schemeClr val="accent2">
                  <a:lumMod val="60000"/>
                  <a:lumOff val="40000"/>
                </a:schemeClr>
              </a:solidFill>
            </a:endParaRPr>
          </a:p>
        </p:txBody>
      </p:sp>
      <p:grpSp>
        <p:nvGrpSpPr>
          <p:cNvPr id="18" name="Group 17"/>
          <p:cNvGrpSpPr/>
          <p:nvPr/>
        </p:nvGrpSpPr>
        <p:grpSpPr>
          <a:xfrm>
            <a:off x="4210957" y="2590800"/>
            <a:ext cx="4704443" cy="3409950"/>
            <a:chOff x="4186531" y="2279650"/>
            <a:chExt cx="4704443" cy="3409950"/>
          </a:xfrm>
        </p:grpSpPr>
        <p:grpSp>
          <p:nvGrpSpPr>
            <p:cNvPr id="16" name="Group 15"/>
            <p:cNvGrpSpPr/>
            <p:nvPr/>
          </p:nvGrpSpPr>
          <p:grpSpPr>
            <a:xfrm>
              <a:off x="4186531" y="2279650"/>
              <a:ext cx="4704443" cy="3409950"/>
              <a:chOff x="4186531" y="1905000"/>
              <a:chExt cx="4704443" cy="3409950"/>
            </a:xfrm>
          </p:grpSpPr>
          <p:grpSp>
            <p:nvGrpSpPr>
              <p:cNvPr id="10" name="Group 9"/>
              <p:cNvGrpSpPr/>
              <p:nvPr/>
            </p:nvGrpSpPr>
            <p:grpSpPr>
              <a:xfrm>
                <a:off x="4186531" y="1905000"/>
                <a:ext cx="4704443" cy="3409950"/>
                <a:chOff x="1943100" y="1954213"/>
                <a:chExt cx="4704443" cy="3409950"/>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31687"/>
                <a:stretch/>
              </p:blipFill>
              <p:spPr>
                <a:xfrm>
                  <a:off x="1943100" y="1954213"/>
                  <a:ext cx="4704443" cy="34099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3117" y="3476174"/>
                  <a:ext cx="259985" cy="333826"/>
                </a:xfrm>
                <a:prstGeom prst="rect">
                  <a:avLst/>
                </a:prstGeom>
              </p:spPr>
            </p:pic>
          </p:grpSp>
          <p:sp>
            <p:nvSpPr>
              <p:cNvPr id="20" name="Rectangle 19"/>
              <p:cNvSpPr/>
              <p:nvPr/>
            </p:nvSpPr>
            <p:spPr>
              <a:xfrm>
                <a:off x="7315200" y="3139346"/>
                <a:ext cx="1538514" cy="24747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lang="en-GB" sz="1100" b="1" dirty="0" smtClean="0">
                    <a:solidFill>
                      <a:schemeClr val="bg1"/>
                    </a:solidFill>
                  </a:rPr>
                  <a:t>About Us</a:t>
                </a:r>
                <a:endParaRPr lang="en-GB" sz="1100" b="1" dirty="0">
                  <a:solidFill>
                    <a:schemeClr val="bg1"/>
                  </a:solidFill>
                </a:endParaRPr>
              </a:p>
            </p:txBody>
          </p:sp>
        </p:grpSp>
        <p:sp>
          <p:nvSpPr>
            <p:cNvPr id="23" name="Rectangle 22"/>
            <p:cNvSpPr/>
            <p:nvPr/>
          </p:nvSpPr>
          <p:spPr>
            <a:xfrm>
              <a:off x="4273483" y="2473779"/>
              <a:ext cx="1593917"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4282440" y="2588079"/>
            <a:ext cx="4636474" cy="3431721"/>
            <a:chOff x="4267200" y="2572839"/>
            <a:chExt cx="4636474" cy="3431721"/>
          </a:xfrm>
        </p:grpSpPr>
        <p:grpSp>
          <p:nvGrpSpPr>
            <p:cNvPr id="15" name="Group 14"/>
            <p:cNvGrpSpPr/>
            <p:nvPr/>
          </p:nvGrpSpPr>
          <p:grpSpPr>
            <a:xfrm>
              <a:off x="4282803" y="2572839"/>
              <a:ext cx="4620871" cy="3431721"/>
              <a:chOff x="4232843" y="1902460"/>
              <a:chExt cx="4620871" cy="3431721"/>
            </a:xfrm>
          </p:grpSpPr>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2462" b="28373"/>
              <a:stretch/>
            </p:blipFill>
            <p:spPr>
              <a:xfrm>
                <a:off x="4232843" y="1902460"/>
                <a:ext cx="4580231" cy="3431721"/>
              </a:xfrm>
              <a:prstGeom prst="rect">
                <a:avLst/>
              </a:prstGeom>
            </p:spPr>
          </p:pic>
          <p:sp>
            <p:nvSpPr>
              <p:cNvPr id="14" name="Rectangle 13"/>
              <p:cNvSpPr/>
              <p:nvPr/>
            </p:nvSpPr>
            <p:spPr>
              <a:xfrm>
                <a:off x="7315200" y="3139346"/>
                <a:ext cx="1538514" cy="247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lang="en-GB" sz="1100" b="1" dirty="0" smtClean="0">
                    <a:solidFill>
                      <a:schemeClr val="bg1"/>
                    </a:solidFill>
                  </a:rPr>
                  <a:t>About Us</a:t>
                </a:r>
                <a:endParaRPr lang="en-GB" sz="1100" b="1" dirty="0">
                  <a:solidFill>
                    <a:schemeClr val="bg1"/>
                  </a:solidFill>
                </a:endParaRPr>
              </a:p>
            </p:txBody>
          </p:sp>
        </p:grpSp>
        <p:sp>
          <p:nvSpPr>
            <p:cNvPr id="13" name="Rectangle 12"/>
            <p:cNvSpPr/>
            <p:nvPr/>
          </p:nvSpPr>
          <p:spPr>
            <a:xfrm>
              <a:off x="4267200" y="2783114"/>
              <a:ext cx="1775345" cy="76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4267200" y="1905000"/>
            <a:ext cx="4611074" cy="1200329"/>
          </a:xfrm>
          <a:prstGeom prst="rect">
            <a:avLst/>
          </a:prstGeom>
          <a:noFill/>
        </p:spPr>
        <p:txBody>
          <a:bodyPr wrap="square" rtlCol="0">
            <a:spAutoFit/>
          </a:bodyPr>
          <a:lstStyle/>
          <a:p>
            <a:r>
              <a:rPr lang="en-GB" dirty="0" smtClean="0">
                <a:latin typeface="Hypatia Sans Pro" pitchFamily="34" charset="0"/>
              </a:rPr>
              <a:t>2.4.7 </a:t>
            </a:r>
            <a:r>
              <a:rPr lang="en-GB" dirty="0">
                <a:latin typeface="Hypatia Sans Pro" pitchFamily="34" charset="0"/>
              </a:rPr>
              <a:t>Focus </a:t>
            </a:r>
            <a:r>
              <a:rPr lang="en-GB" dirty="0" smtClean="0">
                <a:latin typeface="Hypatia Sans Pro" pitchFamily="34" charset="0"/>
              </a:rPr>
              <a:t>Visible</a:t>
            </a:r>
          </a:p>
          <a:p>
            <a:r>
              <a:rPr lang="en-GB" i="1" dirty="0" smtClean="0">
                <a:latin typeface="Hypatia Sans Pro" pitchFamily="34" charset="0"/>
              </a:rPr>
              <a:t>Any </a:t>
            </a:r>
            <a:r>
              <a:rPr lang="en-GB" i="1" dirty="0">
                <a:latin typeface="Hypatia Sans Pro" pitchFamily="34" charset="0"/>
              </a:rPr>
              <a:t>keyboard operable user interface has a mode of operation where the keyboard focus indicator is visible</a:t>
            </a:r>
            <a:r>
              <a:rPr lang="en-GB" i="1" dirty="0" smtClean="0">
                <a:latin typeface="Hypatia Sans Pro" pitchFamily="34" charset="0"/>
              </a:rPr>
              <a:t>.</a:t>
            </a:r>
            <a:endParaRPr lang="en-GB" i="1" dirty="0">
              <a:latin typeface="Hypatia Sans Pro" pitchFamily="34" charset="0"/>
            </a:endParaRPr>
          </a:p>
        </p:txBody>
      </p:sp>
      <p:sp>
        <p:nvSpPr>
          <p:cNvPr id="26"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23</a:t>
            </a:fld>
            <a:endParaRPr lang="en-GB" sz="1000" dirty="0">
              <a:solidFill>
                <a:schemeClr val="bg1"/>
              </a:solidFill>
              <a:latin typeface="Hypatia Sans Pro" pitchFamily="34" charset="0"/>
            </a:endParaRPr>
          </a:p>
        </p:txBody>
      </p:sp>
      <p:grpSp>
        <p:nvGrpSpPr>
          <p:cNvPr id="32" name="Group 31"/>
          <p:cNvGrpSpPr/>
          <p:nvPr/>
        </p:nvGrpSpPr>
        <p:grpSpPr>
          <a:xfrm>
            <a:off x="8186947" y="159907"/>
            <a:ext cx="807113" cy="807113"/>
            <a:chOff x="4122076" y="506288"/>
            <a:chExt cx="932505" cy="932505"/>
          </a:xfrm>
        </p:grpSpPr>
        <p:sp>
          <p:nvSpPr>
            <p:cNvPr id="33" name="Oval 32"/>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Oval 33"/>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Rectangle 34"/>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TextBox 35"/>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Tree>
    <p:extLst>
      <p:ext uri="{BB962C8B-B14F-4D97-AF65-F5344CB8AC3E}">
        <p14:creationId xmlns:p14="http://schemas.microsoft.com/office/powerpoint/2010/main" val="4090412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533400"/>
            <a:ext cx="8472488" cy="1143000"/>
          </a:xfrm>
        </p:spPr>
        <p:txBody>
          <a:bodyPr>
            <a:normAutofit/>
          </a:bodyPr>
          <a:lstStyle/>
          <a:p>
            <a:r>
              <a:rPr lang="en-GB" sz="2800" b="1" dirty="0">
                <a:solidFill>
                  <a:srgbClr val="7030A0"/>
                </a:solidFill>
              </a:rPr>
              <a:t>Operable</a:t>
            </a:r>
            <a:r>
              <a:rPr lang="en-GB" sz="2800" dirty="0"/>
              <a:t> Motor </a:t>
            </a:r>
            <a:r>
              <a:rPr lang="en-GB" sz="2800" dirty="0" smtClean="0"/>
              <a:t>Impaired!</a:t>
            </a:r>
          </a:p>
        </p:txBody>
      </p:sp>
      <p:sp>
        <p:nvSpPr>
          <p:cNvPr id="29700" name="TextBox 5"/>
          <p:cNvSpPr txBox="1">
            <a:spLocks noChangeArrowheads="1"/>
          </p:cNvSpPr>
          <p:nvPr/>
        </p:nvSpPr>
        <p:spPr bwMode="auto">
          <a:xfrm>
            <a:off x="1752600" y="2561272"/>
            <a:ext cx="1981200" cy="1200329"/>
          </a:xfrm>
          <a:prstGeom prst="rect">
            <a:avLst/>
          </a:prstGeom>
          <a:noFill/>
          <a:ln w="9525">
            <a:noFill/>
            <a:miter lim="800000"/>
            <a:headEnd/>
            <a:tailEnd/>
          </a:ln>
        </p:spPr>
        <p:txBody>
          <a:bodyPr>
            <a:spAutoFit/>
          </a:bodyPr>
          <a:lstStyle/>
          <a:p>
            <a:r>
              <a:rPr lang="en-GB" b="1" dirty="0">
                <a:latin typeface="Hypatia Sans Pro" pitchFamily="34" charset="0"/>
              </a:rPr>
              <a:t>Simon</a:t>
            </a:r>
            <a:r>
              <a:rPr lang="en-GB" dirty="0">
                <a:latin typeface="Hypatia Sans Pro" pitchFamily="34" charset="0"/>
              </a:rPr>
              <a:t> – aged 31</a:t>
            </a:r>
          </a:p>
          <a:p>
            <a:endParaRPr lang="en-GB" dirty="0">
              <a:latin typeface="Hypatia Sans Pro" pitchFamily="34" charset="0"/>
            </a:endParaRPr>
          </a:p>
          <a:p>
            <a:r>
              <a:rPr lang="en-GB" dirty="0">
                <a:latin typeface="Hypatia Sans Pro" pitchFamily="34" charset="0"/>
              </a:rPr>
              <a:t>h</a:t>
            </a:r>
            <a:r>
              <a:rPr lang="en-GB" dirty="0" smtClean="0">
                <a:latin typeface="Hypatia Sans Pro" pitchFamily="34" charset="0"/>
              </a:rPr>
              <a:t>as </a:t>
            </a:r>
            <a:r>
              <a:rPr lang="en-GB" dirty="0">
                <a:latin typeface="Hypatia Sans Pro" pitchFamily="34" charset="0"/>
              </a:rPr>
              <a:t>problems with fine movement.</a:t>
            </a:r>
          </a:p>
        </p:txBody>
      </p:sp>
      <p:pic>
        <p:nvPicPr>
          <p:cNvPr id="7" name="Picture 6" descr="graur razvan ionut2.jpg"/>
          <p:cNvPicPr/>
          <p:nvPr/>
        </p:nvPicPr>
        <p:blipFill>
          <a:blip r:embed="rId3" cstate="print"/>
          <a:srcRect t="11864"/>
          <a:stretch>
            <a:fillRect/>
          </a:stretch>
        </p:blipFill>
        <p:spPr>
          <a:xfrm>
            <a:off x="549275" y="2637472"/>
            <a:ext cx="1095375" cy="1371600"/>
          </a:xfrm>
          <a:prstGeom prst="rect">
            <a:avLst/>
          </a:prstGeom>
          <a:ln>
            <a:solidFill>
              <a:schemeClr val="bg1">
                <a:lumMod val="65000"/>
              </a:schemeClr>
            </a:solidFill>
          </a:ln>
        </p:spPr>
      </p:pic>
      <p:sp>
        <p:nvSpPr>
          <p:cNvPr id="29705" name="Content Placeholder 2"/>
          <p:cNvSpPr>
            <a:spLocks noGrp="1"/>
          </p:cNvSpPr>
          <p:nvPr>
            <p:ph idx="4294967295"/>
          </p:nvPr>
        </p:nvSpPr>
        <p:spPr>
          <a:xfrm>
            <a:off x="3760788" y="1828800"/>
            <a:ext cx="5154612" cy="4191000"/>
          </a:xfrm>
          <a:prstGeom prst="rect">
            <a:avLst/>
          </a:prstGeom>
        </p:spPr>
        <p:txBody>
          <a:bodyPr/>
          <a:lstStyle/>
          <a:p>
            <a:pPr marL="228600" indent="-228600">
              <a:lnSpc>
                <a:spcPct val="100000"/>
              </a:lnSpc>
              <a:buFont typeface="Wingdings" pitchFamily="2" charset="2"/>
              <a:buNone/>
              <a:tabLst>
                <a:tab pos="539750" algn="l"/>
              </a:tabLst>
            </a:pPr>
            <a:r>
              <a:rPr lang="en-GB" sz="1200" b="1" dirty="0" smtClean="0"/>
              <a:t>	Suggested Book List</a:t>
            </a:r>
          </a:p>
          <a:p>
            <a:pPr marL="228600" indent="-228600">
              <a:lnSpc>
                <a:spcPct val="100000"/>
              </a:lnSpc>
              <a:buFont typeface="Wingdings" pitchFamily="2" charset="2"/>
              <a:buNone/>
              <a:tabLst>
                <a:tab pos="539750" algn="l"/>
              </a:tabLst>
            </a:pPr>
            <a:endParaRPr lang="en-GB" sz="1000" dirty="0"/>
          </a:p>
          <a:p>
            <a:pPr marL="228600" indent="-228600">
              <a:lnSpc>
                <a:spcPct val="100000"/>
              </a:lnSpc>
              <a:buFont typeface="Wingdings" pitchFamily="2" charset="2"/>
              <a:buNone/>
              <a:tabLst>
                <a:tab pos="539750" algn="l"/>
              </a:tabLst>
            </a:pPr>
            <a:r>
              <a:rPr lang="en-GB" sz="1000" dirty="0" smtClean="0"/>
              <a:t>	2</a:t>
            </a:r>
            <a:r>
              <a:rPr lang="en-GB" sz="1000" dirty="0"/>
              <a:t>.	</a:t>
            </a:r>
            <a:r>
              <a:rPr lang="en-GB" sz="1000" u="sng" dirty="0"/>
              <a:t>The Lord of the Rings, JRR Tolkien</a:t>
            </a:r>
            <a:r>
              <a:rPr lang="en-GB" sz="1000" dirty="0"/>
              <a:t/>
            </a:r>
            <a:br>
              <a:rPr lang="en-GB" sz="1000" dirty="0"/>
            </a:br>
            <a:r>
              <a:rPr lang="en-GB" sz="1000" dirty="0"/>
              <a:t>2. 	</a:t>
            </a:r>
            <a:r>
              <a:rPr lang="en-GB" sz="1000" u="sng" dirty="0"/>
              <a:t>Pride and Prejudice, Jane Austen</a:t>
            </a:r>
            <a:r>
              <a:rPr lang="en-GB" sz="1000" dirty="0"/>
              <a:t/>
            </a:r>
            <a:br>
              <a:rPr lang="en-GB" sz="1000" dirty="0"/>
            </a:br>
            <a:r>
              <a:rPr lang="en-GB" sz="1000" dirty="0"/>
              <a:t>3. 	</a:t>
            </a:r>
            <a:r>
              <a:rPr lang="en-GB" sz="1000" u="sng" dirty="0"/>
              <a:t>His Dark Materials, Philip Pullman</a:t>
            </a:r>
            <a:br>
              <a:rPr lang="en-GB" sz="1000" u="sng" dirty="0"/>
            </a:br>
            <a:r>
              <a:rPr lang="en-GB" sz="1000" dirty="0"/>
              <a:t>4. 	</a:t>
            </a:r>
            <a:r>
              <a:rPr lang="en-GB" sz="1000" u="sng" dirty="0"/>
              <a:t>The Hitchhiker's Guide to the Galaxy, Douglas Adams</a:t>
            </a:r>
            <a:r>
              <a:rPr lang="en-GB" sz="1000" dirty="0"/>
              <a:t/>
            </a:r>
            <a:br>
              <a:rPr lang="en-GB" sz="1000" dirty="0"/>
            </a:br>
            <a:r>
              <a:rPr lang="en-GB" sz="1000" dirty="0"/>
              <a:t>5. 	</a:t>
            </a:r>
            <a:r>
              <a:rPr lang="en-GB" sz="1000" u="sng" dirty="0"/>
              <a:t>Harry Potter and the Goblet of Fire, JK Rowling</a:t>
            </a:r>
            <a:r>
              <a:rPr lang="en-GB" sz="1000" dirty="0"/>
              <a:t/>
            </a:r>
            <a:br>
              <a:rPr lang="en-GB" sz="1000" dirty="0"/>
            </a:br>
            <a:r>
              <a:rPr lang="en-GB" sz="1000" dirty="0"/>
              <a:t>6. 	</a:t>
            </a:r>
            <a:r>
              <a:rPr lang="en-GB" sz="1000" u="sng" dirty="0"/>
              <a:t>To Kill a Mockingbird, Harper Lee</a:t>
            </a:r>
            <a:br>
              <a:rPr lang="en-GB" sz="1000" u="sng" dirty="0"/>
            </a:br>
            <a:r>
              <a:rPr lang="en-GB" sz="1000" dirty="0" smtClean="0"/>
              <a:t>8. 	</a:t>
            </a:r>
            <a:r>
              <a:rPr lang="en-GB" sz="1000" u="sng" dirty="0" smtClean="0"/>
              <a:t>Nineteen Eighty-Four, George Orwell</a:t>
            </a:r>
            <a:r>
              <a:rPr lang="en-GB" sz="1000" dirty="0" smtClean="0"/>
              <a:t/>
            </a:r>
            <a:br>
              <a:rPr lang="en-GB" sz="1000" dirty="0" smtClean="0"/>
            </a:br>
            <a:r>
              <a:rPr lang="en-GB" sz="1000" dirty="0" smtClean="0"/>
              <a:t>9. 	</a:t>
            </a:r>
            <a:r>
              <a:rPr lang="en-GB" sz="1000" u="sng" dirty="0" smtClean="0"/>
              <a:t>The Lion, the Witch and the Wardrobe, CS Lewis</a:t>
            </a:r>
            <a:r>
              <a:rPr lang="en-GB" sz="1000" dirty="0" smtClean="0"/>
              <a:t/>
            </a:r>
            <a:br>
              <a:rPr lang="en-GB" sz="1000" dirty="0" smtClean="0"/>
            </a:br>
            <a:r>
              <a:rPr lang="en-GB" sz="1000" dirty="0" smtClean="0"/>
              <a:t>10. 	</a:t>
            </a:r>
            <a:r>
              <a:rPr lang="en-GB" sz="1000" u="sng" dirty="0" smtClean="0"/>
              <a:t>Jane Eyre, Charlotte </a:t>
            </a:r>
            <a:r>
              <a:rPr lang="en-GB" sz="1000" u="sng" dirty="0" err="1" smtClean="0"/>
              <a:t>Brontë</a:t>
            </a:r>
            <a:r>
              <a:rPr lang="en-GB" sz="1000" dirty="0" smtClean="0"/>
              <a:t/>
            </a:r>
            <a:br>
              <a:rPr lang="en-GB" sz="1000" dirty="0" smtClean="0"/>
            </a:br>
            <a:r>
              <a:rPr lang="en-GB" sz="1000" dirty="0" smtClean="0"/>
              <a:t>11. 	</a:t>
            </a:r>
            <a:r>
              <a:rPr lang="en-GB" sz="1000" u="sng" dirty="0" smtClean="0"/>
              <a:t>Catch-22, Joseph Heller</a:t>
            </a:r>
            <a:r>
              <a:rPr lang="en-GB" sz="1000" dirty="0" smtClean="0"/>
              <a:t/>
            </a:r>
            <a:br>
              <a:rPr lang="en-GB" sz="1000" dirty="0" smtClean="0"/>
            </a:br>
            <a:r>
              <a:rPr lang="en-GB" sz="1000" dirty="0" smtClean="0"/>
              <a:t>12. 	</a:t>
            </a:r>
            <a:r>
              <a:rPr lang="en-GB" sz="1000" u="sng" dirty="0" smtClean="0"/>
              <a:t>Wuthering Heights, Emily </a:t>
            </a:r>
            <a:r>
              <a:rPr lang="en-GB" sz="1000" u="sng" dirty="0" err="1" smtClean="0"/>
              <a:t>Brontë</a:t>
            </a:r>
            <a:r>
              <a:rPr lang="en-GB" sz="1000" dirty="0" smtClean="0"/>
              <a:t/>
            </a:r>
            <a:br>
              <a:rPr lang="en-GB" sz="1000" dirty="0" smtClean="0"/>
            </a:br>
            <a:r>
              <a:rPr lang="en-GB" sz="1000" dirty="0" smtClean="0"/>
              <a:t>13. 	</a:t>
            </a:r>
            <a:r>
              <a:rPr lang="en-GB" sz="1000" u="sng" dirty="0" smtClean="0"/>
              <a:t>Birdsong, Sebastian </a:t>
            </a:r>
            <a:r>
              <a:rPr lang="en-GB" sz="1000" u="sng" dirty="0" err="1" smtClean="0"/>
              <a:t>Faulks</a:t>
            </a:r>
            <a:r>
              <a:rPr lang="en-GB" sz="1000" dirty="0" smtClean="0"/>
              <a:t/>
            </a:r>
            <a:br>
              <a:rPr lang="en-GB" sz="1000" dirty="0" smtClean="0"/>
            </a:br>
            <a:r>
              <a:rPr lang="en-GB" sz="1000" dirty="0" smtClean="0"/>
              <a:t>14. 	</a:t>
            </a:r>
            <a:r>
              <a:rPr lang="en-GB" sz="1000" u="sng" dirty="0" smtClean="0"/>
              <a:t>Rebecca, Daphne du </a:t>
            </a:r>
            <a:r>
              <a:rPr lang="en-GB" sz="1000" u="sng" dirty="0" err="1" smtClean="0"/>
              <a:t>Maurier</a:t>
            </a:r>
            <a:r>
              <a:rPr lang="en-GB" sz="1000" dirty="0" smtClean="0"/>
              <a:t/>
            </a:r>
            <a:br>
              <a:rPr lang="en-GB" sz="1000" dirty="0" smtClean="0"/>
            </a:br>
            <a:r>
              <a:rPr lang="en-GB" sz="1000" dirty="0" smtClean="0"/>
              <a:t>15. 	</a:t>
            </a:r>
            <a:r>
              <a:rPr lang="en-GB" sz="1000" u="sng" dirty="0" smtClean="0"/>
              <a:t>The Catcher in the Rye, JD Salinger</a:t>
            </a:r>
            <a:r>
              <a:rPr lang="en-GB" sz="1000" dirty="0" smtClean="0"/>
              <a:t/>
            </a:r>
            <a:br>
              <a:rPr lang="en-GB" sz="1000" dirty="0" smtClean="0"/>
            </a:br>
            <a:r>
              <a:rPr lang="en-GB" sz="1000" dirty="0" smtClean="0"/>
              <a:t>16. 	</a:t>
            </a:r>
            <a:r>
              <a:rPr lang="en-GB" sz="1000" u="sng" dirty="0" smtClean="0"/>
              <a:t>The Wind in the Willows, Kenneth Grahame</a:t>
            </a:r>
            <a:r>
              <a:rPr lang="en-GB" sz="1000" dirty="0" smtClean="0"/>
              <a:t/>
            </a:r>
            <a:br>
              <a:rPr lang="en-GB" sz="1000" dirty="0" smtClean="0"/>
            </a:br>
            <a:r>
              <a:rPr lang="en-GB" sz="1000" dirty="0" smtClean="0"/>
              <a:t>17. 	</a:t>
            </a:r>
            <a:r>
              <a:rPr lang="en-GB" sz="1000" u="sng" dirty="0" smtClean="0"/>
              <a:t>Great Expectations, Charles Dickens</a:t>
            </a:r>
            <a:r>
              <a:rPr lang="en-GB" sz="1000" dirty="0" smtClean="0"/>
              <a:t/>
            </a:r>
            <a:br>
              <a:rPr lang="en-GB" sz="1000" dirty="0" smtClean="0"/>
            </a:br>
            <a:r>
              <a:rPr lang="en-GB" sz="1000" dirty="0" smtClean="0"/>
              <a:t>18. 	</a:t>
            </a:r>
            <a:r>
              <a:rPr lang="en-GB" sz="1000" u="sng" dirty="0" smtClean="0"/>
              <a:t>Little Women, Louisa May Alcott</a:t>
            </a:r>
            <a:r>
              <a:rPr lang="en-GB" sz="1000" dirty="0" smtClean="0"/>
              <a:t/>
            </a:r>
            <a:br>
              <a:rPr lang="en-GB" sz="1000" dirty="0" smtClean="0"/>
            </a:br>
            <a:r>
              <a:rPr lang="en-GB" sz="1000" dirty="0" smtClean="0"/>
              <a:t>19. 	</a:t>
            </a:r>
            <a:r>
              <a:rPr lang="en-GB" sz="1000" u="sng" dirty="0" smtClean="0"/>
              <a:t>Captain Corelli's Mandolin, Louis de </a:t>
            </a:r>
            <a:r>
              <a:rPr lang="en-GB" sz="1000" u="sng" dirty="0" err="1" smtClean="0"/>
              <a:t>Bernieres</a:t>
            </a:r>
            <a:r>
              <a:rPr lang="en-GB" sz="1000" dirty="0" smtClean="0"/>
              <a:t/>
            </a:r>
            <a:br>
              <a:rPr lang="en-GB" sz="1000" dirty="0" smtClean="0"/>
            </a:br>
            <a:r>
              <a:rPr lang="en-GB" sz="1000" dirty="0" smtClean="0"/>
              <a:t>20. 	</a:t>
            </a:r>
            <a:r>
              <a:rPr lang="en-GB" sz="1000" u="sng" dirty="0" smtClean="0"/>
              <a:t>War and Peace, Leo Tolstoy</a:t>
            </a:r>
            <a:r>
              <a:rPr lang="en-GB" sz="1000" dirty="0" smtClean="0"/>
              <a:t/>
            </a:r>
            <a:br>
              <a:rPr lang="en-GB" sz="1000" dirty="0" smtClean="0"/>
            </a:br>
            <a:r>
              <a:rPr lang="en-GB" sz="1000" dirty="0" smtClean="0"/>
              <a:t>21. 	</a:t>
            </a:r>
            <a:r>
              <a:rPr lang="en-GB" sz="1000" u="sng" dirty="0" smtClean="0"/>
              <a:t>Gone with the Wind, Margaret Mitchell</a:t>
            </a:r>
            <a:r>
              <a:rPr lang="en-GB" sz="1000" dirty="0" smtClean="0"/>
              <a:t/>
            </a:r>
            <a:br>
              <a:rPr lang="en-GB" sz="1000" dirty="0" smtClean="0"/>
            </a:br>
            <a:r>
              <a:rPr lang="en-GB" sz="1000" dirty="0" smtClean="0"/>
              <a:t>22. 	</a:t>
            </a:r>
            <a:r>
              <a:rPr lang="en-GB" sz="1000" u="sng" dirty="0" smtClean="0"/>
              <a:t>Harry Potter And The Philosopher's Stone, JK Rowling</a:t>
            </a:r>
            <a:r>
              <a:rPr lang="en-GB" sz="1000" dirty="0" smtClean="0"/>
              <a:t/>
            </a:r>
            <a:br>
              <a:rPr lang="en-GB" sz="1000" dirty="0" smtClean="0"/>
            </a:br>
            <a:r>
              <a:rPr lang="en-GB" sz="1000" dirty="0" smtClean="0"/>
              <a:t>23. 	</a:t>
            </a:r>
            <a:r>
              <a:rPr lang="en-GB" sz="1000" u="sng" dirty="0" smtClean="0"/>
              <a:t>Harry Potter And The Chamber Of Secrets, JK Rowling</a:t>
            </a:r>
            <a:r>
              <a:rPr lang="en-GB" sz="1000" dirty="0" smtClean="0"/>
              <a:t/>
            </a:r>
            <a:br>
              <a:rPr lang="en-GB" sz="1000" dirty="0" smtClean="0"/>
            </a:br>
            <a:r>
              <a:rPr lang="en-GB" sz="1000" dirty="0" smtClean="0"/>
              <a:t>24. 	</a:t>
            </a:r>
            <a:r>
              <a:rPr lang="en-GB" sz="1000" u="sng" dirty="0" smtClean="0"/>
              <a:t>Harry Potter And The Prisoner Of Azkaban, JK Rowling</a:t>
            </a:r>
            <a:r>
              <a:rPr lang="en-GB" sz="1000" dirty="0" smtClean="0"/>
              <a:t/>
            </a:r>
            <a:br>
              <a:rPr lang="en-GB" sz="1000" dirty="0" smtClean="0"/>
            </a:br>
            <a:r>
              <a:rPr lang="en-GB" sz="1000" dirty="0" smtClean="0"/>
              <a:t>25. 	</a:t>
            </a:r>
            <a:r>
              <a:rPr lang="en-GB" sz="1000" u="sng" dirty="0" smtClean="0"/>
              <a:t>The Hobbit, JRR Tolkien</a:t>
            </a:r>
          </a:p>
          <a:p>
            <a:pPr marL="228600" indent="-228600">
              <a:lnSpc>
                <a:spcPct val="100000"/>
              </a:lnSpc>
              <a:buFont typeface="Wingdings" pitchFamily="2" charset="2"/>
              <a:buNone/>
              <a:tabLst>
                <a:tab pos="539750" algn="l"/>
              </a:tabLst>
            </a:pPr>
            <a:endParaRPr lang="en-GB" sz="1000" dirty="0" smtClean="0"/>
          </a:p>
        </p:txBody>
      </p:sp>
      <p:sp>
        <p:nvSpPr>
          <p:cNvPr id="22" name="TextBox 21"/>
          <p:cNvSpPr txBox="1"/>
          <p:nvPr/>
        </p:nvSpPr>
        <p:spPr>
          <a:xfrm>
            <a:off x="391498" y="6400487"/>
            <a:ext cx="3369290" cy="369332"/>
          </a:xfrm>
          <a:prstGeom prst="rect">
            <a:avLst/>
          </a:prstGeom>
          <a:noFill/>
        </p:spPr>
        <p:txBody>
          <a:bodyPr wrap="square" rtlCol="0">
            <a:spAutoFit/>
          </a:bodyPr>
          <a:lstStyle/>
          <a:p>
            <a:r>
              <a:rPr lang="en-GB" dirty="0" smtClean="0">
                <a:solidFill>
                  <a:schemeClr val="accent2">
                    <a:lumMod val="60000"/>
                    <a:lumOff val="40000"/>
                  </a:schemeClr>
                </a:solidFill>
              </a:rPr>
              <a:t>Usability</a:t>
            </a:r>
            <a:endParaRPr lang="en-GB" dirty="0">
              <a:solidFill>
                <a:schemeClr val="accent2">
                  <a:lumMod val="60000"/>
                  <a:lumOff val="40000"/>
                </a:schemeClr>
              </a:solidFill>
            </a:endParaRPr>
          </a:p>
        </p:txBody>
      </p:sp>
      <p:sp>
        <p:nvSpPr>
          <p:cNvPr id="13"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24</a:t>
            </a:fld>
            <a:endParaRPr lang="en-GB" sz="1000" dirty="0">
              <a:solidFill>
                <a:schemeClr val="bg1"/>
              </a:solidFill>
              <a:latin typeface="Hypatia Sans Pro" pitchFamily="34" charset="0"/>
            </a:endParaRPr>
          </a:p>
        </p:txBody>
      </p:sp>
      <p:grpSp>
        <p:nvGrpSpPr>
          <p:cNvPr id="19" name="Group 18"/>
          <p:cNvGrpSpPr/>
          <p:nvPr/>
        </p:nvGrpSpPr>
        <p:grpSpPr>
          <a:xfrm>
            <a:off x="8207882" y="145093"/>
            <a:ext cx="807113" cy="807113"/>
            <a:chOff x="4122076" y="506288"/>
            <a:chExt cx="932505" cy="932505"/>
          </a:xfrm>
        </p:grpSpPr>
        <p:sp>
          <p:nvSpPr>
            <p:cNvPr id="20" name="Oval 19"/>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1" name="Oval 20"/>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Rectangle 27"/>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TextBox 28"/>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Tree>
    <p:extLst>
      <p:ext uri="{BB962C8B-B14F-4D97-AF65-F5344CB8AC3E}">
        <p14:creationId xmlns:p14="http://schemas.microsoft.com/office/powerpoint/2010/main" val="1349556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wipe(up)">
                                      <p:cBhvr>
                                        <p:cTn id="7" dur="3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0" name="Title 1"/>
          <p:cNvSpPr>
            <a:spLocks noGrp="1"/>
          </p:cNvSpPr>
          <p:nvPr>
            <p:ph type="title"/>
          </p:nvPr>
        </p:nvSpPr>
        <p:spPr>
          <a:xfrm>
            <a:off x="442913" y="473075"/>
            <a:ext cx="8472487" cy="1143000"/>
          </a:xfrm>
        </p:spPr>
        <p:txBody>
          <a:bodyPr>
            <a:normAutofit/>
          </a:bodyPr>
          <a:lstStyle/>
          <a:p>
            <a:r>
              <a:rPr lang="en-GB" sz="4000" b="1" dirty="0" smtClean="0">
                <a:solidFill>
                  <a:srgbClr val="C00000"/>
                </a:solidFill>
              </a:rPr>
              <a:t>U</a:t>
            </a:r>
            <a:r>
              <a:rPr lang="en-GB" sz="4000" b="1" dirty="0">
                <a:solidFill>
                  <a:srgbClr val="C00000"/>
                </a:solidFill>
              </a:rPr>
              <a:t>nderstandable</a:t>
            </a:r>
            <a:r>
              <a:rPr lang="en-GB" sz="4000" dirty="0" smtClean="0"/>
              <a:t> </a:t>
            </a:r>
            <a:r>
              <a:rPr lang="en-GB" sz="2800" dirty="0" smtClean="0"/>
              <a:t>(predictable)</a:t>
            </a:r>
          </a:p>
        </p:txBody>
      </p:sp>
      <p:sp>
        <p:nvSpPr>
          <p:cNvPr id="16394" name="Content Placeholder 2"/>
          <p:cNvSpPr>
            <a:spLocks noGrp="1"/>
          </p:cNvSpPr>
          <p:nvPr>
            <p:ph idx="4294967295"/>
          </p:nvPr>
        </p:nvSpPr>
        <p:spPr>
          <a:xfrm>
            <a:off x="2856114" y="3183393"/>
            <a:ext cx="3581400" cy="1985087"/>
          </a:xfrm>
          <a:prstGeom prst="rect">
            <a:avLst/>
          </a:prstGeom>
        </p:spPr>
        <p:txBody>
          <a:bodyPr/>
          <a:lstStyle/>
          <a:p>
            <a:pPr marL="0" indent="0">
              <a:lnSpc>
                <a:spcPct val="100000"/>
              </a:lnSpc>
              <a:buNone/>
            </a:pPr>
            <a:r>
              <a:rPr lang="en-GB" u="sng" dirty="0" smtClean="0">
                <a:solidFill>
                  <a:srgbClr val="0000FF"/>
                </a:solidFill>
                <a:latin typeface="Hypatia Sans Pro" pitchFamily="34" charset="0"/>
              </a:rPr>
              <a:t>Course Guidance Notes</a:t>
            </a:r>
            <a:br>
              <a:rPr lang="en-GB" u="sng" dirty="0" smtClean="0">
                <a:solidFill>
                  <a:srgbClr val="0000FF"/>
                </a:solidFill>
                <a:latin typeface="Hypatia Sans Pro" pitchFamily="34" charset="0"/>
              </a:rPr>
            </a:br>
            <a:r>
              <a:rPr lang="en-GB" u="sng" dirty="0" smtClean="0">
                <a:solidFill>
                  <a:srgbClr val="0000FF"/>
                </a:solidFill>
                <a:latin typeface="Hypatia Sans Pro" pitchFamily="34" charset="0"/>
              </a:rPr>
              <a:t/>
            </a:r>
            <a:br>
              <a:rPr lang="en-GB" u="sng" dirty="0" smtClean="0">
                <a:solidFill>
                  <a:srgbClr val="0000FF"/>
                </a:solidFill>
                <a:latin typeface="Hypatia Sans Pro" pitchFamily="34" charset="0"/>
              </a:rPr>
            </a:br>
            <a:r>
              <a:rPr lang="en-GB" u="sng" dirty="0" smtClean="0">
                <a:solidFill>
                  <a:srgbClr val="0000FF"/>
                </a:solidFill>
                <a:latin typeface="Hypatia Sans Pro" pitchFamily="34" charset="0"/>
              </a:rPr>
              <a:t/>
            </a:r>
            <a:br>
              <a:rPr lang="en-GB" u="sng" dirty="0" smtClean="0">
                <a:solidFill>
                  <a:srgbClr val="0000FF"/>
                </a:solidFill>
                <a:latin typeface="Hypatia Sans Pro" pitchFamily="34" charset="0"/>
              </a:rPr>
            </a:br>
            <a:endParaRPr lang="en-GB" u="sng" dirty="0" smtClean="0">
              <a:solidFill>
                <a:srgbClr val="0000FF"/>
              </a:solidFill>
              <a:latin typeface="Hypatia Sans Pro" pitchFamily="34" charset="0"/>
            </a:endParaRPr>
          </a:p>
          <a:p>
            <a:pPr marL="0" indent="0">
              <a:lnSpc>
                <a:spcPct val="100000"/>
              </a:lnSpc>
              <a:buNone/>
            </a:pPr>
            <a:r>
              <a:rPr lang="en-GB" u="sng" dirty="0" smtClean="0">
                <a:solidFill>
                  <a:srgbClr val="0000FF"/>
                </a:solidFill>
                <a:latin typeface="Hypatia Sans Pro" pitchFamily="34" charset="0"/>
              </a:rPr>
              <a:t>Course Stationery?</a:t>
            </a:r>
          </a:p>
        </p:txBody>
      </p:sp>
      <p:sp>
        <p:nvSpPr>
          <p:cNvPr id="14" name="TextBox 13"/>
          <p:cNvSpPr txBox="1"/>
          <p:nvPr/>
        </p:nvSpPr>
        <p:spPr>
          <a:xfrm>
            <a:off x="476183" y="6410628"/>
            <a:ext cx="3387894" cy="369332"/>
          </a:xfrm>
          <a:prstGeom prst="rect">
            <a:avLst/>
          </a:prstGeom>
          <a:noFill/>
        </p:spPr>
        <p:txBody>
          <a:bodyPr wrap="square" rtlCol="0">
            <a:spAutoFit/>
          </a:bodyPr>
          <a:lstStyle/>
          <a:p>
            <a:r>
              <a:rPr lang="en-GB" dirty="0" smtClean="0">
                <a:solidFill>
                  <a:schemeClr val="accent2">
                    <a:lumMod val="60000"/>
                    <a:lumOff val="40000"/>
                  </a:schemeClr>
                </a:solidFill>
              </a:rPr>
              <a:t>WCAG 2.0 FAILURE </a:t>
            </a:r>
            <a:r>
              <a:rPr lang="en-GB" dirty="0">
                <a:solidFill>
                  <a:schemeClr val="accent2">
                    <a:lumMod val="60000"/>
                    <a:lumOff val="40000"/>
                  </a:schemeClr>
                </a:solidFill>
              </a:rPr>
              <a:t>Single </a:t>
            </a:r>
            <a:r>
              <a:rPr lang="en-GB" dirty="0" smtClean="0">
                <a:solidFill>
                  <a:schemeClr val="accent2">
                    <a:lumMod val="60000"/>
                    <a:lumOff val="40000"/>
                  </a:schemeClr>
                </a:solidFill>
              </a:rPr>
              <a:t>A</a:t>
            </a:r>
            <a:endParaRPr lang="en-GB" dirty="0">
              <a:solidFill>
                <a:schemeClr val="accent2">
                  <a:lumMod val="60000"/>
                  <a:lumOff val="40000"/>
                </a:schemeClr>
              </a:solidFill>
            </a:endParaRPr>
          </a:p>
        </p:txBody>
      </p:sp>
      <p:sp>
        <p:nvSpPr>
          <p:cNvPr id="23" name="Content Placeholder 2"/>
          <p:cNvSpPr txBox="1">
            <a:spLocks/>
          </p:cNvSpPr>
          <p:nvPr/>
        </p:nvSpPr>
        <p:spPr bwMode="auto">
          <a:xfrm>
            <a:off x="5692024" y="3183393"/>
            <a:ext cx="1929260" cy="4317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200000"/>
              </a:lnSpc>
              <a:spcBef>
                <a:spcPct val="20000"/>
              </a:spcBef>
              <a:spcAft>
                <a:spcPct val="0"/>
              </a:spcAft>
              <a:buClr>
                <a:srgbClr val="FF99CC"/>
              </a:buClr>
              <a:buSzPct val="75000"/>
              <a:buFont typeface="Wingdings" pitchFamily="2" charset="2"/>
              <a:buChar char=""/>
              <a:defRPr sz="2000">
                <a:solidFill>
                  <a:schemeClr val="tx1"/>
                </a:solidFill>
                <a:latin typeface="+mn-lt"/>
                <a:ea typeface="+mn-ea"/>
                <a:cs typeface="+mn-cs"/>
              </a:defRPr>
            </a:lvl1pPr>
            <a:lvl2pPr marL="742950" indent="-285750" algn="l" rtl="0" eaLnBrk="0" fontAlgn="base" hangingPunct="0">
              <a:lnSpc>
                <a:spcPct val="200000"/>
              </a:lnSpc>
              <a:spcBef>
                <a:spcPct val="20000"/>
              </a:spcBef>
              <a:spcAft>
                <a:spcPct val="0"/>
              </a:spcAft>
              <a:buClr>
                <a:srgbClr val="66FFFF"/>
              </a:buClr>
              <a:buSzPct val="65000"/>
              <a:buFont typeface="Wingdings" pitchFamily="2" charset="2"/>
              <a:buChar char="n"/>
              <a:defRPr sz="18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9pPr>
          </a:lstStyle>
          <a:p>
            <a:pPr marL="0" indent="0">
              <a:lnSpc>
                <a:spcPct val="100000"/>
              </a:lnSpc>
              <a:buNone/>
            </a:pPr>
            <a:r>
              <a:rPr lang="en-GB" dirty="0" smtClean="0">
                <a:latin typeface="Hypatia Sans Pro" pitchFamily="34" charset="0"/>
              </a:rPr>
              <a:t>(PDF file 4MB)</a:t>
            </a:r>
            <a:endParaRPr lang="en-GB" u="sng" dirty="0" smtClean="0">
              <a:latin typeface="Hypatia Sans Pro" pitchFamily="34" charset="0"/>
            </a:endParaRPr>
          </a:p>
        </p:txBody>
      </p:sp>
      <p:sp>
        <p:nvSpPr>
          <p:cNvPr id="24" name="Content Placeholder 2"/>
          <p:cNvSpPr txBox="1">
            <a:spLocks/>
          </p:cNvSpPr>
          <p:nvPr/>
        </p:nvSpPr>
        <p:spPr bwMode="auto">
          <a:xfrm>
            <a:off x="5760441" y="4443052"/>
            <a:ext cx="3076584" cy="438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200000"/>
              </a:lnSpc>
              <a:spcBef>
                <a:spcPct val="20000"/>
              </a:spcBef>
              <a:spcAft>
                <a:spcPct val="0"/>
              </a:spcAft>
              <a:buClr>
                <a:srgbClr val="FF99CC"/>
              </a:buClr>
              <a:buSzPct val="75000"/>
              <a:buFont typeface="Wingdings" pitchFamily="2" charset="2"/>
              <a:buChar char=""/>
              <a:defRPr sz="2000">
                <a:solidFill>
                  <a:schemeClr val="tx1"/>
                </a:solidFill>
                <a:latin typeface="+mn-lt"/>
                <a:ea typeface="+mn-ea"/>
                <a:cs typeface="+mn-cs"/>
              </a:defRPr>
            </a:lvl1pPr>
            <a:lvl2pPr marL="742950" indent="-285750" algn="l" rtl="0" eaLnBrk="0" fontAlgn="base" hangingPunct="0">
              <a:lnSpc>
                <a:spcPct val="200000"/>
              </a:lnSpc>
              <a:spcBef>
                <a:spcPct val="20000"/>
              </a:spcBef>
              <a:spcAft>
                <a:spcPct val="0"/>
              </a:spcAft>
              <a:buClr>
                <a:srgbClr val="66FFFF"/>
              </a:buClr>
              <a:buSzPct val="65000"/>
              <a:buFont typeface="Wingdings" pitchFamily="2" charset="2"/>
              <a:buChar char="n"/>
              <a:defRPr sz="18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9pPr>
          </a:lstStyle>
          <a:p>
            <a:pPr marL="0" indent="0">
              <a:lnSpc>
                <a:spcPct val="100000"/>
              </a:lnSpc>
              <a:buNone/>
            </a:pPr>
            <a:r>
              <a:rPr lang="en-GB" dirty="0" smtClean="0">
                <a:latin typeface="Hypatia Sans Pro" pitchFamily="34" charset="0"/>
              </a:rPr>
              <a:t>(opens in a new window)</a:t>
            </a:r>
          </a:p>
        </p:txBody>
      </p:sp>
      <p:sp>
        <p:nvSpPr>
          <p:cNvPr id="16"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25</a:t>
            </a:fld>
            <a:endParaRPr lang="en-GB" sz="1000" dirty="0">
              <a:solidFill>
                <a:schemeClr val="bg1"/>
              </a:solidFill>
              <a:latin typeface="Hypatia Sans Pro" pitchFamily="34" charset="0"/>
            </a:endParaRPr>
          </a:p>
        </p:txBody>
      </p:sp>
      <p:grpSp>
        <p:nvGrpSpPr>
          <p:cNvPr id="29" name="Group 28"/>
          <p:cNvGrpSpPr/>
          <p:nvPr/>
        </p:nvGrpSpPr>
        <p:grpSpPr>
          <a:xfrm>
            <a:off x="8176699" y="145657"/>
            <a:ext cx="807113" cy="807113"/>
            <a:chOff x="4122076" y="506288"/>
            <a:chExt cx="932505" cy="932505"/>
          </a:xfrm>
        </p:grpSpPr>
        <p:sp>
          <p:nvSpPr>
            <p:cNvPr id="30" name="Oval 29"/>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Oval 30"/>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Rectangle 31"/>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TextBox 32"/>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
        <p:nvSpPr>
          <p:cNvPr id="2" name="TextBox 1"/>
          <p:cNvSpPr txBox="1"/>
          <p:nvPr/>
        </p:nvSpPr>
        <p:spPr>
          <a:xfrm>
            <a:off x="594167" y="1556636"/>
            <a:ext cx="8105294" cy="1200329"/>
          </a:xfrm>
          <a:prstGeom prst="rect">
            <a:avLst/>
          </a:prstGeom>
          <a:noFill/>
        </p:spPr>
        <p:txBody>
          <a:bodyPr wrap="square" rtlCol="0">
            <a:spAutoFit/>
          </a:bodyPr>
          <a:lstStyle/>
          <a:p>
            <a:r>
              <a:rPr lang="en-GB" dirty="0"/>
              <a:t>3.2.2 On </a:t>
            </a:r>
            <a:r>
              <a:rPr lang="en-GB" dirty="0" smtClean="0"/>
              <a:t>Input</a:t>
            </a:r>
            <a:endParaRPr lang="en-GB" dirty="0"/>
          </a:p>
          <a:p>
            <a:r>
              <a:rPr lang="en-GB" i="1" dirty="0"/>
              <a:t>Changing the setting of any user interface component does not automatically cause a change of context unless the user has been advised of the </a:t>
            </a:r>
            <a:r>
              <a:rPr lang="en-GB" i="1" dirty="0" smtClean="0"/>
              <a:t>behaviour.</a:t>
            </a:r>
            <a:endParaRPr lang="en-GB" i="1"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620" y="3397772"/>
            <a:ext cx="1295400" cy="971550"/>
          </a:xfrm>
          <a:prstGeom prst="rect">
            <a:avLst/>
          </a:prstGeom>
        </p:spPr>
      </p:pic>
    </p:spTree>
    <p:extLst>
      <p:ext uri="{BB962C8B-B14F-4D97-AF65-F5344CB8AC3E}">
        <p14:creationId xmlns:p14="http://schemas.microsoft.com/office/powerpoint/2010/main" val="3870080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type="title"/>
          </p:nvPr>
        </p:nvSpPr>
        <p:spPr/>
        <p:txBody>
          <a:bodyPr>
            <a:normAutofit/>
          </a:bodyPr>
          <a:lstStyle/>
          <a:p>
            <a:pPr eaLnBrk="1" hangingPunct="1"/>
            <a:r>
              <a:rPr lang="en-GB" sz="4000" dirty="0" smtClean="0"/>
              <a:t>Not ensure forms are easy to use!</a:t>
            </a:r>
          </a:p>
        </p:txBody>
      </p:sp>
      <p:sp>
        <p:nvSpPr>
          <p:cNvPr id="47109" name="Rectangle 4"/>
          <p:cNvSpPr>
            <a:spLocks noGrp="1" noChangeArrowheads="1"/>
          </p:cNvSpPr>
          <p:nvPr>
            <p:ph type="body" idx="4294967295"/>
          </p:nvPr>
        </p:nvSpPr>
        <p:spPr>
          <a:xfrm>
            <a:off x="3962399" y="1417638"/>
            <a:ext cx="4526280" cy="3990114"/>
          </a:xfrm>
          <a:prstGeom prst="rect">
            <a:avLst/>
          </a:prstGeom>
        </p:spPr>
        <p:txBody>
          <a:bodyPr>
            <a:normAutofit lnSpcReduction="10000"/>
          </a:bodyPr>
          <a:lstStyle/>
          <a:p>
            <a:r>
              <a:rPr lang="en-GB" dirty="0">
                <a:latin typeface="Hypatia Sans Pro" pitchFamily="34" charset="0"/>
              </a:rPr>
              <a:t>Associate labels with text boxes </a:t>
            </a:r>
            <a:endParaRPr lang="en-GB" dirty="0" smtClean="0">
              <a:latin typeface="Hypatia Sans Pro" pitchFamily="34" charset="0"/>
            </a:endParaRPr>
          </a:p>
          <a:p>
            <a:endParaRPr lang="en-GB" dirty="0">
              <a:latin typeface="Hypatia Sans Pro" pitchFamily="34" charset="0"/>
            </a:endParaRPr>
          </a:p>
          <a:p>
            <a:r>
              <a:rPr lang="en-GB" dirty="0" smtClean="0">
                <a:latin typeface="Hypatia Sans Pro" pitchFamily="34" charset="0"/>
              </a:rPr>
              <a:t>Give adequate instructions before user inputs information</a:t>
            </a:r>
            <a:br>
              <a:rPr lang="en-GB" dirty="0" smtClean="0">
                <a:latin typeface="Hypatia Sans Pro" pitchFamily="34" charset="0"/>
              </a:rPr>
            </a:br>
            <a:endParaRPr lang="en-GB" dirty="0" smtClean="0">
              <a:latin typeface="Hypatia Sans Pro" pitchFamily="34" charset="0"/>
            </a:endParaRPr>
          </a:p>
          <a:p>
            <a:pPr eaLnBrk="1" hangingPunct="1">
              <a:lnSpc>
                <a:spcPct val="100000"/>
              </a:lnSpc>
            </a:pPr>
            <a:r>
              <a:rPr lang="en-GB" dirty="0" smtClean="0">
                <a:latin typeface="Hypatia Sans Pro" pitchFamily="34" charset="0"/>
              </a:rPr>
              <a:t>Radio buttons grouped in a field set</a:t>
            </a:r>
            <a:endParaRPr lang="en-GB" dirty="0">
              <a:latin typeface="Hypatia Sans Pro" pitchFamily="34" charset="0"/>
            </a:endParaRPr>
          </a:p>
          <a:p>
            <a:pPr eaLnBrk="1" hangingPunct="1">
              <a:lnSpc>
                <a:spcPct val="100000"/>
              </a:lnSpc>
            </a:pPr>
            <a:endParaRPr lang="en-GB" dirty="0" smtClean="0">
              <a:latin typeface="Hypatia Sans Pro" pitchFamily="34" charset="0"/>
            </a:endParaRPr>
          </a:p>
          <a:p>
            <a:pPr eaLnBrk="1" hangingPunct="1">
              <a:lnSpc>
                <a:spcPct val="100000"/>
              </a:lnSpc>
            </a:pPr>
            <a:r>
              <a:rPr lang="en-GB" dirty="0" smtClean="0">
                <a:latin typeface="Hypatia Sans Pro" pitchFamily="34" charset="0"/>
              </a:rPr>
              <a:t>Group of check boxes also </a:t>
            </a:r>
            <a:br>
              <a:rPr lang="en-GB" dirty="0" smtClean="0">
                <a:latin typeface="Hypatia Sans Pro" pitchFamily="34" charset="0"/>
              </a:rPr>
            </a:br>
            <a:r>
              <a:rPr lang="en-GB" dirty="0" smtClean="0">
                <a:latin typeface="Hypatia Sans Pro" pitchFamily="34" charset="0"/>
              </a:rPr>
              <a:t>in a field set</a:t>
            </a:r>
            <a:r>
              <a:rPr lang="en-GB" dirty="0">
                <a:latin typeface="Hypatia Sans Pro" pitchFamily="34" charset="0"/>
              </a:rPr>
              <a:t/>
            </a:r>
            <a:br>
              <a:rPr lang="en-GB" dirty="0">
                <a:latin typeface="Hypatia Sans Pro" pitchFamily="34" charset="0"/>
              </a:rPr>
            </a:br>
            <a:r>
              <a:rPr lang="en-GB" dirty="0" smtClean="0">
                <a:latin typeface="Hypatia Sans Pro" pitchFamily="34" charset="0"/>
              </a:rPr>
              <a:t/>
            </a:r>
            <a:br>
              <a:rPr lang="en-GB" dirty="0" smtClean="0">
                <a:latin typeface="Hypatia Sans Pro" pitchFamily="34" charset="0"/>
              </a:rPr>
            </a:br>
            <a:r>
              <a:rPr lang="en-GB" dirty="0" err="1" smtClean="0">
                <a:latin typeface="Hypatia Sans Pro" pitchFamily="34" charset="0"/>
              </a:rPr>
              <a:t>eg</a:t>
            </a:r>
            <a:r>
              <a:rPr lang="en-GB" dirty="0">
                <a:latin typeface="Hypatia Sans Pro" pitchFamily="34" charset="0"/>
              </a:rPr>
              <a:t> </a:t>
            </a:r>
            <a:r>
              <a:rPr lang="en-GB" dirty="0" smtClean="0">
                <a:latin typeface="Hypatia Sans Pro" pitchFamily="34" charset="0"/>
              </a:rPr>
              <a:t>Invoice address</a:t>
            </a:r>
            <a:br>
              <a:rPr lang="en-GB" dirty="0" smtClean="0">
                <a:latin typeface="Hypatia Sans Pro" pitchFamily="34" charset="0"/>
              </a:rPr>
            </a:br>
            <a:r>
              <a:rPr lang="en-GB" dirty="0" smtClean="0">
                <a:latin typeface="Hypatia Sans Pro" pitchFamily="34" charset="0"/>
              </a:rPr>
              <a:t>and Delivery address</a:t>
            </a: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011" y="3633546"/>
            <a:ext cx="9509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57200" y="1445352"/>
            <a:ext cx="3352800" cy="4648200"/>
            <a:chOff x="457200" y="1828800"/>
            <a:chExt cx="3352800" cy="4648200"/>
          </a:xfrm>
        </p:grpSpPr>
        <p:sp>
          <p:nvSpPr>
            <p:cNvPr id="47107" name="Rectangle 2"/>
            <p:cNvSpPr>
              <a:spLocks noChangeArrowheads="1"/>
            </p:cNvSpPr>
            <p:nvPr/>
          </p:nvSpPr>
          <p:spPr bwMode="auto">
            <a:xfrm>
              <a:off x="457200" y="1828800"/>
              <a:ext cx="3352800" cy="4648200"/>
            </a:xfrm>
            <a:prstGeom prst="rect">
              <a:avLst/>
            </a:prstGeom>
            <a:solidFill>
              <a:schemeClr val="accent4">
                <a:lumMod val="20000"/>
                <a:lumOff val="80000"/>
              </a:schemeClr>
            </a:solidFill>
            <a:ln w="28575">
              <a:solidFill>
                <a:schemeClr val="tx1"/>
              </a:solidFill>
              <a:miter lim="800000"/>
              <a:headEnd/>
              <a:tailEnd/>
            </a:ln>
          </p:spPr>
          <p:txBody>
            <a:bodyPr wrap="none" anchor="ctr"/>
            <a:lstStyle/>
            <a:p>
              <a:endParaRPr lang="en-US"/>
            </a:p>
          </p:txBody>
        </p:sp>
        <p:sp>
          <p:nvSpPr>
            <p:cNvPr id="47110" name="Text Box 5"/>
            <p:cNvSpPr txBox="1">
              <a:spLocks noChangeArrowheads="1"/>
            </p:cNvSpPr>
            <p:nvPr/>
          </p:nvSpPr>
          <p:spPr bwMode="auto">
            <a:xfrm>
              <a:off x="685800" y="1981200"/>
              <a:ext cx="1219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a:solidFill>
                    <a:srgbClr val="5F5F5F"/>
                  </a:solidFill>
                </a:rPr>
                <a:t>First Name</a:t>
              </a:r>
            </a:p>
          </p:txBody>
        </p:sp>
        <p:sp>
          <p:nvSpPr>
            <p:cNvPr id="47111" name="Text Box 6"/>
            <p:cNvSpPr txBox="1">
              <a:spLocks noChangeArrowheads="1"/>
            </p:cNvSpPr>
            <p:nvPr/>
          </p:nvSpPr>
          <p:spPr bwMode="auto">
            <a:xfrm>
              <a:off x="685800" y="2362200"/>
              <a:ext cx="1219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a:solidFill>
                    <a:srgbClr val="5F5F5F"/>
                  </a:solidFill>
                </a:rPr>
                <a:t>Last Name</a:t>
              </a:r>
            </a:p>
          </p:txBody>
        </p:sp>
        <p:sp>
          <p:nvSpPr>
            <p:cNvPr id="47112" name="Text Box 7"/>
            <p:cNvSpPr txBox="1">
              <a:spLocks noChangeArrowheads="1"/>
            </p:cNvSpPr>
            <p:nvPr/>
          </p:nvSpPr>
          <p:spPr bwMode="auto">
            <a:xfrm>
              <a:off x="685800" y="2819400"/>
              <a:ext cx="1219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a:solidFill>
                    <a:srgbClr val="5F5F5F"/>
                  </a:solidFill>
                </a:rPr>
                <a:t>Address</a:t>
              </a:r>
            </a:p>
          </p:txBody>
        </p:sp>
        <p:sp>
          <p:nvSpPr>
            <p:cNvPr id="47113" name="Text Box 8"/>
            <p:cNvSpPr txBox="1">
              <a:spLocks noChangeArrowheads="1"/>
            </p:cNvSpPr>
            <p:nvPr/>
          </p:nvSpPr>
          <p:spPr bwMode="auto">
            <a:xfrm>
              <a:off x="685800" y="4068763"/>
              <a:ext cx="12192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a:solidFill>
                    <a:srgbClr val="5F5F5F"/>
                  </a:solidFill>
                </a:rPr>
                <a:t>e-Mail</a:t>
              </a:r>
            </a:p>
          </p:txBody>
        </p:sp>
        <p:sp>
          <p:nvSpPr>
            <p:cNvPr id="47114" name="Text Box 9"/>
            <p:cNvSpPr txBox="1">
              <a:spLocks noChangeArrowheads="1"/>
            </p:cNvSpPr>
            <p:nvPr/>
          </p:nvSpPr>
          <p:spPr bwMode="auto">
            <a:xfrm>
              <a:off x="685800" y="4525963"/>
              <a:ext cx="60960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a:solidFill>
                    <a:srgbClr val="5F5F5F"/>
                  </a:solidFill>
                </a:rPr>
                <a:t>Tel</a:t>
              </a:r>
            </a:p>
          </p:txBody>
        </p:sp>
        <p:sp>
          <p:nvSpPr>
            <p:cNvPr id="47115" name="Rectangle 10"/>
            <p:cNvSpPr>
              <a:spLocks noChangeArrowheads="1"/>
            </p:cNvSpPr>
            <p:nvPr/>
          </p:nvSpPr>
          <p:spPr bwMode="auto">
            <a:xfrm>
              <a:off x="1828800" y="2057400"/>
              <a:ext cx="1828800" cy="304800"/>
            </a:xfrm>
            <a:prstGeom prst="rect">
              <a:avLst/>
            </a:prstGeom>
            <a:solidFill>
              <a:schemeClr val="bg1"/>
            </a:solidFill>
            <a:ln w="9525">
              <a:solidFill>
                <a:srgbClr val="5F5F5F"/>
              </a:solidFill>
              <a:miter lim="800000"/>
              <a:headEnd/>
              <a:tailEnd/>
            </a:ln>
          </p:spPr>
          <p:txBody>
            <a:bodyPr wrap="none" lIns="0" anchor="ctr"/>
            <a:lstStyle/>
            <a:p>
              <a:endParaRPr lang="en-US" dirty="0">
                <a:solidFill>
                  <a:schemeClr val="bg1"/>
                </a:solidFill>
              </a:endParaRPr>
            </a:p>
          </p:txBody>
        </p:sp>
        <p:sp>
          <p:nvSpPr>
            <p:cNvPr id="47116" name="Rectangle 11"/>
            <p:cNvSpPr>
              <a:spLocks noChangeArrowheads="1"/>
            </p:cNvSpPr>
            <p:nvPr/>
          </p:nvSpPr>
          <p:spPr bwMode="auto">
            <a:xfrm>
              <a:off x="1828800" y="2438400"/>
              <a:ext cx="1828800" cy="3048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47117" name="Rectangle 12"/>
            <p:cNvSpPr>
              <a:spLocks noChangeArrowheads="1"/>
            </p:cNvSpPr>
            <p:nvPr/>
          </p:nvSpPr>
          <p:spPr bwMode="auto">
            <a:xfrm>
              <a:off x="1828800" y="2889250"/>
              <a:ext cx="1828800" cy="7620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47118" name="Rectangle 13"/>
            <p:cNvSpPr>
              <a:spLocks noChangeArrowheads="1"/>
            </p:cNvSpPr>
            <p:nvPr/>
          </p:nvSpPr>
          <p:spPr bwMode="auto">
            <a:xfrm>
              <a:off x="1828800" y="4167188"/>
              <a:ext cx="1828800" cy="3048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47119" name="Rectangle 14"/>
            <p:cNvSpPr>
              <a:spLocks noChangeArrowheads="1"/>
            </p:cNvSpPr>
            <p:nvPr/>
          </p:nvSpPr>
          <p:spPr bwMode="auto">
            <a:xfrm>
              <a:off x="1828800" y="4572000"/>
              <a:ext cx="1828800" cy="3048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47121" name="Text Box 16"/>
            <p:cNvSpPr txBox="1">
              <a:spLocks noChangeArrowheads="1"/>
            </p:cNvSpPr>
            <p:nvPr/>
          </p:nvSpPr>
          <p:spPr bwMode="auto">
            <a:xfrm>
              <a:off x="609600" y="2971800"/>
              <a:ext cx="1219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i="1">
                  <a:solidFill>
                    <a:srgbClr val="5F5F5F"/>
                  </a:solidFill>
                </a:rPr>
                <a:t>Please enter Post Code in separate box</a:t>
              </a:r>
            </a:p>
          </p:txBody>
        </p:sp>
        <p:sp>
          <p:nvSpPr>
            <p:cNvPr id="47122" name="Rectangle 17"/>
            <p:cNvSpPr>
              <a:spLocks noChangeArrowheads="1"/>
            </p:cNvSpPr>
            <p:nvPr/>
          </p:nvSpPr>
          <p:spPr bwMode="auto">
            <a:xfrm>
              <a:off x="1828800" y="3744913"/>
              <a:ext cx="1828800" cy="3048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47123" name="Text Box 18"/>
            <p:cNvSpPr txBox="1">
              <a:spLocks noChangeArrowheads="1"/>
            </p:cNvSpPr>
            <p:nvPr/>
          </p:nvSpPr>
          <p:spPr bwMode="auto">
            <a:xfrm>
              <a:off x="685800" y="3733800"/>
              <a:ext cx="1219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a:solidFill>
                    <a:srgbClr val="5F5F5F"/>
                  </a:solidFill>
                </a:rPr>
                <a:t>Post Code</a:t>
              </a:r>
            </a:p>
          </p:txBody>
        </p:sp>
        <p:sp>
          <p:nvSpPr>
            <p:cNvPr id="28" name="Text Box 9"/>
            <p:cNvSpPr txBox="1">
              <a:spLocks noChangeArrowheads="1"/>
            </p:cNvSpPr>
            <p:nvPr/>
          </p:nvSpPr>
          <p:spPr bwMode="auto">
            <a:xfrm>
              <a:off x="685800" y="5013960"/>
              <a:ext cx="1219200"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a:solidFill>
                    <a:srgbClr val="5F5F5F"/>
                  </a:solidFill>
                </a:rPr>
                <a:t>Subscribe</a:t>
              </a:r>
              <a:r>
                <a:rPr lang="en-GB" sz="2000" baseline="0" dirty="0" smtClean="0">
                  <a:solidFill>
                    <a:srgbClr val="5F5F5F"/>
                  </a:solidFill>
                </a:rPr>
                <a:t> </a:t>
              </a:r>
              <a:r>
                <a:rPr lang="en-GB" sz="2000" dirty="0">
                  <a:solidFill>
                    <a:srgbClr val="5F5F5F"/>
                  </a:solidFill>
                </a:rPr>
                <a:t>to our newsletter</a:t>
              </a:r>
            </a:p>
          </p:txBody>
        </p:sp>
        <p:sp>
          <p:nvSpPr>
            <p:cNvPr id="3" name="Oval 2"/>
            <p:cNvSpPr/>
            <p:nvPr/>
          </p:nvSpPr>
          <p:spPr>
            <a:xfrm>
              <a:off x="2712720" y="5277503"/>
              <a:ext cx="152400" cy="152400"/>
            </a:xfrm>
            <a:prstGeom prst="ellipse">
              <a:avLst/>
            </a:prstGeom>
            <a:solidFill>
              <a:schemeClr val="tx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444240" y="5270440"/>
              <a:ext cx="152400" cy="152400"/>
            </a:xfrm>
            <a:prstGeom prst="ellipse">
              <a:avLst/>
            </a:prstGeom>
            <a:solidFill>
              <a:srgbClr val="FFFFFF"/>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Box 9"/>
            <p:cNvSpPr txBox="1">
              <a:spLocks noChangeArrowheads="1"/>
            </p:cNvSpPr>
            <p:nvPr/>
          </p:nvSpPr>
          <p:spPr bwMode="auto">
            <a:xfrm>
              <a:off x="2209800" y="5194239"/>
              <a:ext cx="42672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smtClean="0">
                  <a:solidFill>
                    <a:srgbClr val="5F5F5F"/>
                  </a:solidFill>
                </a:rPr>
                <a:t>Yes</a:t>
              </a:r>
              <a:endParaRPr lang="en-GB" sz="2000" dirty="0">
                <a:solidFill>
                  <a:srgbClr val="5F5F5F"/>
                </a:solidFill>
              </a:endParaRPr>
            </a:p>
          </p:txBody>
        </p:sp>
        <p:sp>
          <p:nvSpPr>
            <p:cNvPr id="32" name="Text Box 9"/>
            <p:cNvSpPr txBox="1">
              <a:spLocks noChangeArrowheads="1"/>
            </p:cNvSpPr>
            <p:nvPr/>
          </p:nvSpPr>
          <p:spPr bwMode="auto">
            <a:xfrm>
              <a:off x="3125184" y="5205391"/>
              <a:ext cx="42672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smtClean="0">
                  <a:solidFill>
                    <a:srgbClr val="5F5F5F"/>
                  </a:solidFill>
                </a:rPr>
                <a:t>No</a:t>
              </a:r>
              <a:endParaRPr lang="en-GB" sz="2000" dirty="0">
                <a:solidFill>
                  <a:srgbClr val="5F5F5F"/>
                </a:solidFill>
              </a:endParaRPr>
            </a:p>
          </p:txBody>
        </p:sp>
        <p:sp>
          <p:nvSpPr>
            <p:cNvPr id="4" name="Oval 3"/>
            <p:cNvSpPr/>
            <p:nvPr/>
          </p:nvSpPr>
          <p:spPr>
            <a:xfrm>
              <a:off x="2750820" y="5317706"/>
              <a:ext cx="76200" cy="762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Box 9"/>
            <p:cNvSpPr txBox="1">
              <a:spLocks noChangeArrowheads="1"/>
            </p:cNvSpPr>
            <p:nvPr/>
          </p:nvSpPr>
          <p:spPr bwMode="auto">
            <a:xfrm>
              <a:off x="685800" y="5689362"/>
              <a:ext cx="990600"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smtClean="0">
                  <a:solidFill>
                    <a:srgbClr val="5F5F5F"/>
                  </a:solidFill>
                </a:rPr>
                <a:t>Tick all that</a:t>
              </a:r>
              <a:r>
                <a:rPr lang="en-GB" sz="2000" baseline="0" dirty="0" smtClean="0">
                  <a:solidFill>
                    <a:srgbClr val="5F5F5F"/>
                  </a:solidFill>
                </a:rPr>
                <a:t> </a:t>
              </a:r>
              <a:r>
                <a:rPr lang="en-GB" sz="2000" dirty="0">
                  <a:solidFill>
                    <a:srgbClr val="5F5F5F"/>
                  </a:solidFill>
                </a:rPr>
                <a:t>apply</a:t>
              </a:r>
            </a:p>
          </p:txBody>
        </p:sp>
        <p:sp>
          <p:nvSpPr>
            <p:cNvPr id="35" name="Rectangle 14"/>
            <p:cNvSpPr>
              <a:spLocks noChangeArrowheads="1"/>
            </p:cNvSpPr>
            <p:nvPr/>
          </p:nvSpPr>
          <p:spPr bwMode="auto">
            <a:xfrm>
              <a:off x="3429000" y="6187083"/>
              <a:ext cx="152400" cy="1524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36" name="Rectangle 14"/>
            <p:cNvSpPr>
              <a:spLocks noChangeArrowheads="1"/>
            </p:cNvSpPr>
            <p:nvPr/>
          </p:nvSpPr>
          <p:spPr bwMode="auto">
            <a:xfrm>
              <a:off x="3429000" y="5791200"/>
              <a:ext cx="152400" cy="1524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37" name="Rectangle 14"/>
            <p:cNvSpPr>
              <a:spLocks noChangeArrowheads="1"/>
            </p:cNvSpPr>
            <p:nvPr/>
          </p:nvSpPr>
          <p:spPr bwMode="auto">
            <a:xfrm>
              <a:off x="2438400" y="6187083"/>
              <a:ext cx="152400" cy="1524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38" name="Rectangle 14"/>
            <p:cNvSpPr>
              <a:spLocks noChangeArrowheads="1"/>
            </p:cNvSpPr>
            <p:nvPr/>
          </p:nvSpPr>
          <p:spPr bwMode="auto">
            <a:xfrm>
              <a:off x="2438400" y="5791200"/>
              <a:ext cx="152400" cy="152400"/>
            </a:xfrm>
            <a:prstGeom prst="rect">
              <a:avLst/>
            </a:prstGeom>
            <a:solidFill>
              <a:schemeClr val="bg1"/>
            </a:solidFill>
            <a:ln w="9525">
              <a:solidFill>
                <a:srgbClr val="5F5F5F"/>
              </a:solidFill>
              <a:miter lim="800000"/>
              <a:headEnd/>
              <a:tailEnd/>
            </a:ln>
          </p:spPr>
          <p:txBody>
            <a:bodyPr wrap="none" anchor="ctr"/>
            <a:lstStyle/>
            <a:p>
              <a:endParaRPr lang="en-US"/>
            </a:p>
          </p:txBody>
        </p:sp>
        <p:sp>
          <p:nvSpPr>
            <p:cNvPr id="39" name="Text Box 9"/>
            <p:cNvSpPr txBox="1">
              <a:spLocks noChangeArrowheads="1"/>
            </p:cNvSpPr>
            <p:nvPr/>
          </p:nvSpPr>
          <p:spPr bwMode="auto">
            <a:xfrm>
              <a:off x="1828800" y="5715000"/>
              <a:ext cx="59436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smtClean="0">
                  <a:solidFill>
                    <a:srgbClr val="5F5F5F"/>
                  </a:solidFill>
                </a:rPr>
                <a:t>Mens</a:t>
              </a:r>
              <a:endParaRPr lang="en-GB" sz="2000" dirty="0">
                <a:solidFill>
                  <a:srgbClr val="5F5F5F"/>
                </a:solidFill>
              </a:endParaRPr>
            </a:p>
          </p:txBody>
        </p:sp>
        <p:sp>
          <p:nvSpPr>
            <p:cNvPr id="40" name="Text Box 9"/>
            <p:cNvSpPr txBox="1">
              <a:spLocks noChangeArrowheads="1"/>
            </p:cNvSpPr>
            <p:nvPr/>
          </p:nvSpPr>
          <p:spPr bwMode="auto">
            <a:xfrm>
              <a:off x="1828800" y="6141720"/>
              <a:ext cx="59436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smtClean="0">
                  <a:solidFill>
                    <a:srgbClr val="5F5F5F"/>
                  </a:solidFill>
                </a:rPr>
                <a:t>Ladies</a:t>
              </a:r>
              <a:endParaRPr lang="en-GB" sz="2000" dirty="0">
                <a:solidFill>
                  <a:srgbClr val="5F5F5F"/>
                </a:solidFill>
              </a:endParaRPr>
            </a:p>
          </p:txBody>
        </p:sp>
        <p:sp>
          <p:nvSpPr>
            <p:cNvPr id="41" name="Text Box 9"/>
            <p:cNvSpPr txBox="1">
              <a:spLocks noChangeArrowheads="1"/>
            </p:cNvSpPr>
            <p:nvPr/>
          </p:nvSpPr>
          <p:spPr bwMode="auto">
            <a:xfrm>
              <a:off x="2910840" y="5738416"/>
              <a:ext cx="59436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smtClean="0">
                  <a:solidFill>
                    <a:srgbClr val="5F5F5F"/>
                  </a:solidFill>
                </a:rPr>
                <a:t>Kids</a:t>
              </a:r>
              <a:endParaRPr lang="en-GB" sz="2000" dirty="0">
                <a:solidFill>
                  <a:srgbClr val="5F5F5F"/>
                </a:solidFill>
              </a:endParaRPr>
            </a:p>
          </p:txBody>
        </p:sp>
        <p:sp>
          <p:nvSpPr>
            <p:cNvPr id="42" name="Text Box 9"/>
            <p:cNvSpPr txBox="1">
              <a:spLocks noChangeArrowheads="1"/>
            </p:cNvSpPr>
            <p:nvPr/>
          </p:nvSpPr>
          <p:spPr bwMode="auto">
            <a:xfrm>
              <a:off x="2926080" y="6145451"/>
              <a:ext cx="59436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Trebuchet MS" pitchFamily="34" charset="0"/>
                </a:defRPr>
              </a:lvl1pPr>
              <a:lvl2pPr marL="742950" indent="-285750" eaLnBrk="0" hangingPunct="0">
                <a:defRPr baseline="-25000">
                  <a:solidFill>
                    <a:schemeClr val="tx1"/>
                  </a:solidFill>
                  <a:latin typeface="Trebuchet MS" pitchFamily="34" charset="0"/>
                </a:defRPr>
              </a:lvl2pPr>
              <a:lvl3pPr marL="1143000" indent="-228600" eaLnBrk="0" hangingPunct="0">
                <a:defRPr baseline="-25000">
                  <a:solidFill>
                    <a:schemeClr val="tx1"/>
                  </a:solidFill>
                  <a:latin typeface="Trebuchet MS" pitchFamily="34" charset="0"/>
                </a:defRPr>
              </a:lvl3pPr>
              <a:lvl4pPr marL="1600200" indent="-228600" eaLnBrk="0" hangingPunct="0">
                <a:defRPr baseline="-25000">
                  <a:solidFill>
                    <a:schemeClr val="tx1"/>
                  </a:solidFill>
                  <a:latin typeface="Trebuchet MS" pitchFamily="34" charset="0"/>
                </a:defRPr>
              </a:lvl4pPr>
              <a:lvl5pPr marL="2057400" indent="-228600" eaLnBrk="0" hangingPunct="0">
                <a:defRPr baseline="-25000">
                  <a:solidFill>
                    <a:schemeClr val="tx1"/>
                  </a:solidFill>
                  <a:latin typeface="Trebuchet MS" pitchFamily="34" charset="0"/>
                </a:defRPr>
              </a:lvl5pPr>
              <a:lvl6pPr marL="2514600" indent="-228600" eaLnBrk="0" fontAlgn="base" hangingPunct="0">
                <a:spcBef>
                  <a:spcPct val="0"/>
                </a:spcBef>
                <a:spcAft>
                  <a:spcPct val="0"/>
                </a:spcAft>
                <a:defRPr baseline="-25000">
                  <a:solidFill>
                    <a:schemeClr val="tx1"/>
                  </a:solidFill>
                  <a:latin typeface="Trebuchet MS" pitchFamily="34" charset="0"/>
                </a:defRPr>
              </a:lvl6pPr>
              <a:lvl7pPr marL="2971800" indent="-228600" eaLnBrk="0" fontAlgn="base" hangingPunct="0">
                <a:spcBef>
                  <a:spcPct val="0"/>
                </a:spcBef>
                <a:spcAft>
                  <a:spcPct val="0"/>
                </a:spcAft>
                <a:defRPr baseline="-25000">
                  <a:solidFill>
                    <a:schemeClr val="tx1"/>
                  </a:solidFill>
                  <a:latin typeface="Trebuchet MS" pitchFamily="34" charset="0"/>
                </a:defRPr>
              </a:lvl7pPr>
              <a:lvl8pPr marL="3429000" indent="-228600" eaLnBrk="0" fontAlgn="base" hangingPunct="0">
                <a:spcBef>
                  <a:spcPct val="0"/>
                </a:spcBef>
                <a:spcAft>
                  <a:spcPct val="0"/>
                </a:spcAft>
                <a:defRPr baseline="-25000">
                  <a:solidFill>
                    <a:schemeClr val="tx1"/>
                  </a:solidFill>
                  <a:latin typeface="Trebuchet MS" pitchFamily="34" charset="0"/>
                </a:defRPr>
              </a:lvl8pPr>
              <a:lvl9pPr marL="3886200" indent="-228600" eaLnBrk="0" fontAlgn="base" hangingPunct="0">
                <a:spcBef>
                  <a:spcPct val="0"/>
                </a:spcBef>
                <a:spcAft>
                  <a:spcPct val="0"/>
                </a:spcAft>
                <a:defRPr baseline="-25000">
                  <a:solidFill>
                    <a:schemeClr val="tx1"/>
                  </a:solidFill>
                  <a:latin typeface="Trebuchet MS" pitchFamily="34" charset="0"/>
                </a:defRPr>
              </a:lvl9pPr>
            </a:lstStyle>
            <a:p>
              <a:pPr eaLnBrk="1" hangingPunct="1">
                <a:spcBef>
                  <a:spcPct val="50000"/>
                </a:spcBef>
              </a:pPr>
              <a:r>
                <a:rPr lang="en-GB" sz="2000" dirty="0" smtClean="0">
                  <a:solidFill>
                    <a:srgbClr val="5F5F5F"/>
                  </a:solidFill>
                </a:rPr>
                <a:t>Pets</a:t>
              </a:r>
              <a:endParaRPr lang="en-GB" sz="2000" dirty="0">
                <a:solidFill>
                  <a:srgbClr val="5F5F5F"/>
                </a:solidFill>
              </a:endParaRPr>
            </a:p>
          </p:txBody>
        </p:sp>
      </p:grpSp>
      <p:pic>
        <p:nvPicPr>
          <p:cNvPr id="43" name="Picture 42" descr="graur razvan ionut2.jpg"/>
          <p:cNvPicPr/>
          <p:nvPr/>
        </p:nvPicPr>
        <p:blipFill>
          <a:blip r:embed="rId4" cstate="print"/>
          <a:srcRect t="11864"/>
          <a:stretch>
            <a:fillRect/>
          </a:stretch>
        </p:blipFill>
        <p:spPr>
          <a:xfrm>
            <a:off x="7085088" y="4392564"/>
            <a:ext cx="893796" cy="1119188"/>
          </a:xfrm>
          <a:prstGeom prst="rect">
            <a:avLst/>
          </a:prstGeom>
          <a:ln>
            <a:solidFill>
              <a:schemeClr val="bg1">
                <a:lumMod val="65000"/>
              </a:schemeClr>
            </a:solidFill>
          </a:ln>
        </p:spPr>
      </p:pic>
      <p:pic>
        <p:nvPicPr>
          <p:cNvPr id="44" name="Picture 43" descr="graur razvan ionut4.jpg"/>
          <p:cNvPicPr/>
          <p:nvPr/>
        </p:nvPicPr>
        <p:blipFill rotWithShape="1">
          <a:blip r:embed="rId5" cstate="print"/>
          <a:srcRect b="19309"/>
          <a:stretch/>
        </p:blipFill>
        <p:spPr>
          <a:xfrm>
            <a:off x="6459423" y="5112780"/>
            <a:ext cx="895113" cy="1155639"/>
          </a:xfrm>
          <a:prstGeom prst="rect">
            <a:avLst/>
          </a:prstGeom>
          <a:ln>
            <a:solidFill>
              <a:schemeClr val="tx1">
                <a:lumMod val="50000"/>
              </a:schemeClr>
            </a:solidFill>
          </a:ln>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415" y="1827806"/>
            <a:ext cx="259985" cy="333826"/>
          </a:xfrm>
          <a:prstGeom prst="rect">
            <a:avLst/>
          </a:prstGeom>
        </p:spPr>
      </p:pic>
      <p:sp>
        <p:nvSpPr>
          <p:cNvPr id="47" name="Rectangle 10"/>
          <p:cNvSpPr>
            <a:spLocks noChangeArrowheads="1"/>
          </p:cNvSpPr>
          <p:nvPr/>
        </p:nvSpPr>
        <p:spPr bwMode="auto">
          <a:xfrm>
            <a:off x="1836420" y="1737197"/>
            <a:ext cx="1760220" cy="183781"/>
          </a:xfrm>
          <a:prstGeom prst="rect">
            <a:avLst/>
          </a:prstGeom>
          <a:solidFill>
            <a:schemeClr val="bg1"/>
          </a:solidFill>
          <a:ln w="9525">
            <a:noFill/>
            <a:miter lim="800000"/>
            <a:headEnd/>
            <a:tailEnd/>
          </a:ln>
        </p:spPr>
        <p:txBody>
          <a:bodyPr wrap="none" lIns="0" anchor="ctr"/>
          <a:lstStyle/>
          <a:p>
            <a:r>
              <a:rPr lang="en-US" b="1" dirty="0" smtClean="0"/>
              <a:t>|</a:t>
            </a:r>
            <a:endParaRPr lang="en-US" b="1" dirty="0"/>
          </a:p>
        </p:txBody>
      </p:sp>
      <p:sp>
        <p:nvSpPr>
          <p:cNvPr id="45"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26</a:t>
            </a:fld>
            <a:endParaRPr lang="en-GB" sz="1000" dirty="0">
              <a:solidFill>
                <a:schemeClr val="bg1"/>
              </a:solidFill>
              <a:latin typeface="Hypatia Sans Pro" pitchFamily="34" charset="0"/>
            </a:endParaRPr>
          </a:p>
        </p:txBody>
      </p:sp>
      <p:grpSp>
        <p:nvGrpSpPr>
          <p:cNvPr id="48" name="Group 47"/>
          <p:cNvGrpSpPr/>
          <p:nvPr/>
        </p:nvGrpSpPr>
        <p:grpSpPr>
          <a:xfrm>
            <a:off x="8193227" y="169741"/>
            <a:ext cx="807113" cy="807113"/>
            <a:chOff x="4122076" y="506288"/>
            <a:chExt cx="932505" cy="932505"/>
          </a:xfrm>
        </p:grpSpPr>
        <p:sp>
          <p:nvSpPr>
            <p:cNvPr id="49" name="Oval 48"/>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0" name="Oval 49"/>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1" name="Rectangle 50"/>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2" name="TextBox 51"/>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cxnSp>
        <p:nvCxnSpPr>
          <p:cNvPr id="6" name="Straight Arrow Connector 5"/>
          <p:cNvCxnSpPr/>
          <p:nvPr/>
        </p:nvCxnSpPr>
        <p:spPr>
          <a:xfrm flipH="1">
            <a:off x="1676403" y="2359752"/>
            <a:ext cx="2285996" cy="548481"/>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3596640" y="4020991"/>
            <a:ext cx="822956" cy="907632"/>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79817" y="6444731"/>
            <a:ext cx="2743443" cy="369332"/>
          </a:xfrm>
          <a:prstGeom prst="rect">
            <a:avLst/>
          </a:prstGeom>
        </p:spPr>
        <p:txBody>
          <a:bodyPr wrap="none">
            <a:spAutoFit/>
          </a:bodyPr>
          <a:lstStyle/>
          <a:p>
            <a:r>
              <a:rPr lang="en-GB" dirty="0">
                <a:solidFill>
                  <a:schemeClr val="accent2">
                    <a:lumMod val="60000"/>
                    <a:lumOff val="40000"/>
                  </a:schemeClr>
                </a:solidFill>
              </a:rPr>
              <a:t>WCAG 2.0 FAILURE</a:t>
            </a:r>
            <a:r>
              <a:rPr lang="en-GB" dirty="0">
                <a:solidFill>
                  <a:srgbClr val="FFC000"/>
                </a:solidFill>
              </a:rPr>
              <a:t> </a:t>
            </a:r>
            <a:r>
              <a:rPr lang="en-GB" dirty="0">
                <a:solidFill>
                  <a:schemeClr val="accent2">
                    <a:lumMod val="60000"/>
                    <a:lumOff val="40000"/>
                  </a:schemeClr>
                </a:solidFill>
              </a:rPr>
              <a:t>Single A</a:t>
            </a:r>
          </a:p>
        </p:txBody>
      </p:sp>
    </p:spTree>
    <p:extLst>
      <p:ext uri="{BB962C8B-B14F-4D97-AF65-F5344CB8AC3E}">
        <p14:creationId xmlns:p14="http://schemas.microsoft.com/office/powerpoint/2010/main" val="1670825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09">
                                            <p:txEl>
                                              <p:pRg st="2" end="2"/>
                                            </p:txEl>
                                          </p:spTgt>
                                        </p:tgtEl>
                                        <p:attrNameLst>
                                          <p:attrName>style.visibility</p:attrName>
                                        </p:attrNameLst>
                                      </p:cBhvr>
                                      <p:to>
                                        <p:strVal val="visible"/>
                                      </p:to>
                                    </p:set>
                                  </p:childTnLst>
                                </p:cTn>
                              </p:par>
                              <p:par>
                                <p:cTn id="21" presetID="22" presetClass="entr" presetSubtype="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7109">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7109">
                                            <p:txEl>
                                              <p:pRg st="5" end="5"/>
                                            </p:txEl>
                                          </p:spTgt>
                                        </p:tgtEl>
                                        <p:attrNameLst>
                                          <p:attrName>style.visibility</p:attrName>
                                        </p:attrNameLst>
                                      </p:cBhvr>
                                      <p:to>
                                        <p:strVal val="visible"/>
                                      </p:to>
                                    </p:set>
                                  </p:childTnLst>
                                </p:cTn>
                              </p:par>
                              <p:par>
                                <p:cTn id="32" presetID="22" presetClass="entr" presetSubtype="2"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right)">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4294967295"/>
          </p:nvPr>
        </p:nvSpPr>
        <p:spPr>
          <a:xfrm>
            <a:off x="3759200" y="2057400"/>
            <a:ext cx="5002213" cy="1121392"/>
          </a:xfrm>
          <a:prstGeom prst="rect">
            <a:avLst/>
          </a:prstGeom>
        </p:spPr>
        <p:txBody>
          <a:bodyPr/>
          <a:lstStyle/>
          <a:p>
            <a:pPr>
              <a:lnSpc>
                <a:spcPct val="100000"/>
              </a:lnSpc>
            </a:pPr>
            <a:r>
              <a:rPr lang="en-GB" dirty="0" smtClean="0">
                <a:latin typeface="Hypatia Sans Pro" pitchFamily="34" charset="0"/>
              </a:rPr>
              <a:t>Web Designer’s need to ensure that the contrast ratio between text and background is sufficient</a:t>
            </a:r>
          </a:p>
        </p:txBody>
      </p:sp>
      <p:sp>
        <p:nvSpPr>
          <p:cNvPr id="25604" name="Title 1"/>
          <p:cNvSpPr>
            <a:spLocks noGrp="1"/>
          </p:cNvSpPr>
          <p:nvPr>
            <p:ph type="title"/>
          </p:nvPr>
        </p:nvSpPr>
        <p:spPr>
          <a:xfrm>
            <a:off x="442913" y="473075"/>
            <a:ext cx="8472487" cy="1143000"/>
          </a:xfrm>
        </p:spPr>
        <p:txBody>
          <a:bodyPr/>
          <a:lstStyle/>
          <a:p>
            <a:r>
              <a:rPr lang="en-GB" sz="4800" b="1" dirty="0">
                <a:solidFill>
                  <a:srgbClr val="3333FF"/>
                </a:solidFill>
              </a:rPr>
              <a:t>Perceivable</a:t>
            </a:r>
            <a:r>
              <a:rPr lang="en-GB" sz="4000" dirty="0"/>
              <a:t> </a:t>
            </a:r>
            <a:r>
              <a:rPr lang="en-GB" dirty="0" smtClean="0"/>
              <a:t>(print disability)</a:t>
            </a:r>
          </a:p>
        </p:txBody>
      </p:sp>
      <p:sp>
        <p:nvSpPr>
          <p:cNvPr id="10" name="TextBox 9"/>
          <p:cNvSpPr txBox="1"/>
          <p:nvPr/>
        </p:nvSpPr>
        <p:spPr>
          <a:xfrm>
            <a:off x="457200" y="6381132"/>
            <a:ext cx="6194323" cy="369332"/>
          </a:xfrm>
          <a:prstGeom prst="rect">
            <a:avLst/>
          </a:prstGeom>
          <a:noFill/>
        </p:spPr>
        <p:txBody>
          <a:bodyPr wrap="square" rtlCol="0">
            <a:spAutoFit/>
          </a:bodyPr>
          <a:lstStyle/>
          <a:p>
            <a:r>
              <a:rPr lang="en-GB" dirty="0">
                <a:solidFill>
                  <a:schemeClr val="accent2">
                    <a:lumMod val="60000"/>
                    <a:lumOff val="40000"/>
                  </a:schemeClr>
                </a:solidFill>
              </a:rPr>
              <a:t>WCAG 2.0 FAILURE: </a:t>
            </a:r>
            <a:r>
              <a:rPr lang="en-GB" dirty="0" smtClean="0">
                <a:solidFill>
                  <a:schemeClr val="accent2">
                    <a:lumMod val="60000"/>
                    <a:lumOff val="40000"/>
                  </a:schemeClr>
                </a:solidFill>
              </a:rPr>
              <a:t>Double-A – SC 1.4.3</a:t>
            </a:r>
            <a:endParaRPr lang="en-GB" dirty="0">
              <a:solidFill>
                <a:schemeClr val="accent2">
                  <a:lumMod val="60000"/>
                  <a:lumOff val="40000"/>
                </a:schemeClr>
              </a:solidFill>
            </a:endParaRPr>
          </a:p>
        </p:txBody>
      </p:sp>
      <p:pic>
        <p:nvPicPr>
          <p:cNvPr id="12" name="Picture 11" descr="federico stevanin.jpg">
            <a:hlinkClick r:id="rId3" action="ppaction://hlinksldjump" tooltip="Dawn who has dyslexia"/>
          </p:cNvPr>
          <p:cNvPicPr/>
          <p:nvPr/>
        </p:nvPicPr>
        <p:blipFill>
          <a:blip r:embed="rId4" cstate="print"/>
          <a:srcRect r="31952"/>
          <a:stretch>
            <a:fillRect/>
          </a:stretch>
        </p:blipFill>
        <p:spPr>
          <a:xfrm>
            <a:off x="4211443" y="3553843"/>
            <a:ext cx="714375" cy="762000"/>
          </a:xfrm>
          <a:prstGeom prst="rect">
            <a:avLst/>
          </a:prstGeom>
          <a:ln>
            <a:solidFill>
              <a:schemeClr val="bg1">
                <a:lumMod val="65000"/>
              </a:schemeClr>
            </a:solidFill>
          </a:ln>
        </p:spPr>
      </p:pic>
      <p:sp>
        <p:nvSpPr>
          <p:cNvPr id="18" name="Text Box 2"/>
          <p:cNvSpPr txBox="1">
            <a:spLocks noChangeArrowheads="1"/>
          </p:cNvSpPr>
          <p:nvPr/>
        </p:nvSpPr>
        <p:spPr bwMode="auto">
          <a:xfrm>
            <a:off x="504824" y="3390856"/>
            <a:ext cx="2971800" cy="1295400"/>
          </a:xfrm>
          <a:prstGeom prst="rect">
            <a:avLst/>
          </a:prstGeom>
          <a:solidFill>
            <a:srgbClr val="7030A0"/>
          </a:solidFill>
          <a:ln w="9525">
            <a:solidFill>
              <a:srgbClr val="000000"/>
            </a:solidFill>
            <a:miter lim="800000"/>
            <a:headEnd/>
            <a:tailEnd/>
          </a:ln>
        </p:spPr>
        <p:txBody>
          <a:bodyPr tIns="144000" bIns="90000"/>
          <a:lstStyle/>
          <a:p>
            <a:pPr marL="177800"/>
            <a:r>
              <a:rPr lang="en-GB" sz="1600" dirty="0" smtClean="0">
                <a:solidFill>
                  <a:srgbClr val="FFFF00"/>
                </a:solidFill>
              </a:rPr>
              <a:t>This is Dawn’s preferred contrast ratio. It helps her to read the information and she has her own </a:t>
            </a:r>
            <a:r>
              <a:rPr lang="en-GB" sz="1600" u="sng" dirty="0" smtClean="0">
                <a:solidFill>
                  <a:schemeClr val="bg1"/>
                </a:solidFill>
              </a:rPr>
              <a:t>stylesheet</a:t>
            </a:r>
            <a:r>
              <a:rPr lang="en-GB" sz="1600" dirty="0" smtClean="0">
                <a:solidFill>
                  <a:srgbClr val="FFFF00"/>
                </a:solidFill>
              </a:rPr>
              <a:t>. </a:t>
            </a:r>
            <a:endParaRPr lang="en-GB" sz="1600" dirty="0">
              <a:solidFill>
                <a:srgbClr val="FFFF00"/>
              </a:solidFill>
            </a:endParaRPr>
          </a:p>
        </p:txBody>
      </p:sp>
      <p:pic>
        <p:nvPicPr>
          <p:cNvPr id="23" name="Picture 22" descr="graur razvan ionut3.jpg">
            <a:hlinkClick r:id="rId3" action="ppaction://hlinksldjump" tooltip="Paulo who is colour blind"/>
          </p:cNvPr>
          <p:cNvPicPr/>
          <p:nvPr/>
        </p:nvPicPr>
        <p:blipFill rotWithShape="1">
          <a:blip r:embed="rId5" cstate="print"/>
          <a:srcRect l="16857" t="9608" r="15485" b="39853"/>
          <a:stretch/>
        </p:blipFill>
        <p:spPr bwMode="auto">
          <a:xfrm>
            <a:off x="4151876" y="5072307"/>
            <a:ext cx="773942" cy="943970"/>
          </a:xfrm>
          <a:prstGeom prst="rect">
            <a:avLst/>
          </a:prstGeom>
          <a:ln>
            <a:solidFill>
              <a:schemeClr val="tx1">
                <a:lumMod val="50000"/>
                <a:lumOff val="50000"/>
              </a:schemeClr>
            </a:solidFill>
          </a:ln>
        </p:spPr>
      </p:pic>
      <p:sp>
        <p:nvSpPr>
          <p:cNvPr id="19" name="Text Box 2"/>
          <p:cNvSpPr txBox="1">
            <a:spLocks noChangeArrowheads="1"/>
          </p:cNvSpPr>
          <p:nvPr/>
        </p:nvSpPr>
        <p:spPr bwMode="auto">
          <a:xfrm>
            <a:off x="504822" y="4896592"/>
            <a:ext cx="2971800" cy="1295400"/>
          </a:xfrm>
          <a:prstGeom prst="rect">
            <a:avLst/>
          </a:prstGeom>
          <a:solidFill>
            <a:srgbClr val="CCFFFF"/>
          </a:solidFill>
          <a:ln w="9525">
            <a:solidFill>
              <a:srgbClr val="000000"/>
            </a:solidFill>
            <a:miter lim="800000"/>
            <a:headEnd/>
            <a:tailEnd/>
          </a:ln>
        </p:spPr>
        <p:txBody>
          <a:bodyPr tIns="144000" bIns="90000"/>
          <a:lstStyle/>
          <a:p>
            <a:pPr marL="177800"/>
            <a:r>
              <a:rPr lang="en-GB" sz="1600" dirty="0" smtClean="0">
                <a:solidFill>
                  <a:srgbClr val="F7726F"/>
                </a:solidFill>
              </a:rPr>
              <a:t>The contrast ratio in this example is </a:t>
            </a:r>
            <a:r>
              <a:rPr lang="en-GB" sz="1600" dirty="0">
                <a:solidFill>
                  <a:srgbClr val="F7726F"/>
                </a:solidFill>
              </a:rPr>
              <a:t>would not meet </a:t>
            </a:r>
            <a:r>
              <a:rPr lang="en-GB" sz="1600" dirty="0" smtClean="0">
                <a:solidFill>
                  <a:schemeClr val="accent5">
                    <a:lumMod val="60000"/>
                    <a:lumOff val="40000"/>
                  </a:schemeClr>
                </a:solidFill>
              </a:rPr>
              <a:t>Single </a:t>
            </a:r>
            <a:r>
              <a:rPr lang="en-GB" sz="1600" dirty="0">
                <a:solidFill>
                  <a:schemeClr val="accent5">
                    <a:lumMod val="60000"/>
                    <a:lumOff val="40000"/>
                  </a:schemeClr>
                </a:solidFill>
              </a:rPr>
              <a:t>A </a:t>
            </a:r>
            <a:r>
              <a:rPr lang="en-GB" sz="1600" dirty="0" smtClean="0">
                <a:solidFill>
                  <a:schemeClr val="accent5">
                    <a:lumMod val="60000"/>
                    <a:lumOff val="40000"/>
                  </a:schemeClr>
                </a:solidFill>
              </a:rPr>
              <a:t>conformance</a:t>
            </a:r>
            <a:r>
              <a:rPr lang="en-GB" sz="1600" dirty="0" smtClean="0">
                <a:solidFill>
                  <a:srgbClr val="F7726F"/>
                </a:solidFill>
              </a:rPr>
              <a:t> because it is extremely low.</a:t>
            </a:r>
            <a:br>
              <a:rPr lang="en-GB" sz="1600" dirty="0" smtClean="0">
                <a:solidFill>
                  <a:srgbClr val="F7726F"/>
                </a:solidFill>
              </a:rPr>
            </a:br>
            <a:r>
              <a:rPr lang="en-GB" sz="1600" dirty="0" smtClean="0">
                <a:solidFill>
                  <a:srgbClr val="F7726F"/>
                </a:solidFill>
              </a:rPr>
              <a:t>.</a:t>
            </a:r>
            <a:r>
              <a:rPr lang="en-GB" sz="1600" dirty="0" smtClean="0">
                <a:solidFill>
                  <a:schemeClr val="bg1"/>
                </a:solidFill>
              </a:rPr>
              <a:t> </a:t>
            </a:r>
            <a:endParaRPr lang="en-GB" sz="1600" dirty="0">
              <a:solidFill>
                <a:schemeClr val="bg1"/>
              </a:solidFill>
            </a:endParaRPr>
          </a:p>
        </p:txBody>
      </p:sp>
      <p:sp>
        <p:nvSpPr>
          <p:cNvPr id="20"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27</a:t>
            </a:fld>
            <a:endParaRPr lang="en-GB" sz="1000" dirty="0">
              <a:solidFill>
                <a:schemeClr val="bg1"/>
              </a:solidFill>
              <a:latin typeface="Hypatia Sans Pro" pitchFamily="34" charset="0"/>
            </a:endParaRPr>
          </a:p>
        </p:txBody>
      </p:sp>
      <p:grpSp>
        <p:nvGrpSpPr>
          <p:cNvPr id="28" name="Group 27"/>
          <p:cNvGrpSpPr/>
          <p:nvPr/>
        </p:nvGrpSpPr>
        <p:grpSpPr>
          <a:xfrm>
            <a:off x="8207882" y="166175"/>
            <a:ext cx="807113" cy="807113"/>
            <a:chOff x="4122076" y="506288"/>
            <a:chExt cx="932505" cy="932505"/>
          </a:xfrm>
        </p:grpSpPr>
        <p:sp>
          <p:nvSpPr>
            <p:cNvPr id="29" name="Oval 28"/>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ectangle 30"/>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TextBox 31"/>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spTree>
    <p:extLst>
      <p:ext uri="{BB962C8B-B14F-4D97-AF65-F5344CB8AC3E}">
        <p14:creationId xmlns:p14="http://schemas.microsoft.com/office/powerpoint/2010/main" val="23244149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z="4000" b="1" dirty="0" smtClean="0">
                <a:solidFill>
                  <a:srgbClr val="00B050"/>
                </a:solidFill>
              </a:rPr>
              <a:t>Robust </a:t>
            </a:r>
            <a:r>
              <a:rPr lang="en-GB" dirty="0"/>
              <a:t>(print disability)</a:t>
            </a:r>
            <a:endParaRPr lang="en-GB" dirty="0" smtClean="0"/>
          </a:p>
        </p:txBody>
      </p:sp>
      <p:sp>
        <p:nvSpPr>
          <p:cNvPr id="8" name="Content Placeholder 2"/>
          <p:cNvSpPr>
            <a:spLocks noGrp="1"/>
          </p:cNvSpPr>
          <p:nvPr>
            <p:ph idx="4294967295"/>
          </p:nvPr>
        </p:nvSpPr>
        <p:spPr>
          <a:xfrm>
            <a:off x="3681632" y="2424383"/>
            <a:ext cx="5005167" cy="3839257"/>
          </a:xfrm>
          <a:prstGeom prst="rect">
            <a:avLst/>
          </a:prstGeom>
        </p:spPr>
        <p:txBody>
          <a:bodyPr>
            <a:normAutofit/>
          </a:bodyPr>
          <a:lstStyle/>
          <a:p>
            <a:pPr>
              <a:lnSpc>
                <a:spcPct val="100000"/>
              </a:lnSpc>
            </a:pPr>
            <a:r>
              <a:rPr lang="en-GB" sz="2400" dirty="0" smtClean="0">
                <a:latin typeface="+mn-lt"/>
              </a:rPr>
              <a:t>Visually impaired</a:t>
            </a:r>
            <a:endParaRPr lang="en-GB" sz="2400" dirty="0">
              <a:latin typeface="+mn-lt"/>
            </a:endParaRPr>
          </a:p>
          <a:p>
            <a:r>
              <a:rPr lang="en-GB" sz="2400" dirty="0">
                <a:latin typeface="+mn-lt"/>
              </a:rPr>
              <a:t>Cognitively impaired</a:t>
            </a:r>
          </a:p>
          <a:p>
            <a:r>
              <a:rPr lang="en-GB" sz="2400" dirty="0">
                <a:latin typeface="+mn-lt"/>
              </a:rPr>
              <a:t>Physically </a:t>
            </a:r>
            <a:r>
              <a:rPr lang="en-GB" sz="2400" dirty="0" smtClean="0">
                <a:latin typeface="+mn-lt"/>
              </a:rPr>
              <a:t>impaired </a:t>
            </a:r>
            <a:br>
              <a:rPr lang="en-GB" sz="2400" dirty="0" smtClean="0">
                <a:latin typeface="+mn-lt"/>
              </a:rPr>
            </a:br>
            <a:r>
              <a:rPr lang="en-GB" sz="2400" dirty="0" smtClean="0">
                <a:latin typeface="+mn-lt"/>
              </a:rPr>
              <a:t>(can’t use a mouse or turn pages)</a:t>
            </a:r>
            <a:endParaRPr lang="en-GB" sz="24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02" y="2549416"/>
            <a:ext cx="2438400" cy="3519424"/>
          </a:xfrm>
          <a:prstGeom prst="rect">
            <a:avLst/>
          </a:prstGeom>
          <a:ln>
            <a:solidFill>
              <a:schemeClr val="bg1">
                <a:lumMod val="50000"/>
              </a:schemeClr>
            </a:solidFill>
          </a:ln>
        </p:spPr>
      </p:pic>
      <p:sp>
        <p:nvSpPr>
          <p:cNvPr id="16"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28</a:t>
            </a:fld>
            <a:endParaRPr lang="en-GB" sz="1000" dirty="0">
              <a:solidFill>
                <a:schemeClr val="bg1"/>
              </a:solidFill>
              <a:latin typeface="Hypatia Sans Pro" pitchFamily="34" charset="0"/>
            </a:endParaRPr>
          </a:p>
        </p:txBody>
      </p:sp>
      <p:grpSp>
        <p:nvGrpSpPr>
          <p:cNvPr id="26" name="Group 25"/>
          <p:cNvGrpSpPr/>
          <p:nvPr/>
        </p:nvGrpSpPr>
        <p:grpSpPr>
          <a:xfrm>
            <a:off x="8192197" y="161155"/>
            <a:ext cx="807113" cy="807113"/>
            <a:chOff x="4122076" y="506288"/>
            <a:chExt cx="932505" cy="932505"/>
          </a:xfrm>
        </p:grpSpPr>
        <p:sp>
          <p:nvSpPr>
            <p:cNvPr id="27" name="Oval 26"/>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Oval 27"/>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Rectangle 28"/>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TextBox 29"/>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709" y="4942096"/>
            <a:ext cx="1142976" cy="857232"/>
          </a:xfrm>
          <a:prstGeom prst="rect">
            <a:avLst/>
          </a:prstGeom>
        </p:spPr>
      </p:pic>
      <p:sp>
        <p:nvSpPr>
          <p:cNvPr id="15" name="TextBox 14"/>
          <p:cNvSpPr txBox="1"/>
          <p:nvPr/>
        </p:nvSpPr>
        <p:spPr>
          <a:xfrm>
            <a:off x="594167" y="1236596"/>
            <a:ext cx="8105294" cy="923330"/>
          </a:xfrm>
          <a:prstGeom prst="rect">
            <a:avLst/>
          </a:prstGeom>
          <a:noFill/>
        </p:spPr>
        <p:txBody>
          <a:bodyPr wrap="square" rtlCol="0">
            <a:spAutoFit/>
          </a:bodyPr>
          <a:lstStyle/>
          <a:p>
            <a:r>
              <a:rPr lang="en-GB" dirty="0" smtClean="0"/>
              <a:t>4.1.1 Parsing &amp; 4.1.2 Name, Role, Value</a:t>
            </a:r>
            <a:endParaRPr lang="en-GB" dirty="0"/>
          </a:p>
          <a:p>
            <a:r>
              <a:rPr lang="en-GB" i="1" dirty="0" smtClean="0"/>
              <a:t>Maximize </a:t>
            </a:r>
            <a:r>
              <a:rPr lang="en-GB" i="1" dirty="0"/>
              <a:t>compatibility with current and future user agents, including assistive technologies</a:t>
            </a:r>
            <a:r>
              <a:rPr lang="en-GB" i="1" dirty="0" smtClean="0"/>
              <a:t>.</a:t>
            </a:r>
            <a:endParaRPr lang="en-GB" sz="2000" dirty="0">
              <a:latin typeface="Hypatia Sans Pro" pitchFamily="34" charset="0"/>
            </a:endParaRPr>
          </a:p>
        </p:txBody>
      </p:sp>
      <p:pic>
        <p:nvPicPr>
          <p:cNvPr id="6" name="Picture 5" descr="federico stevanin.jpg"/>
          <p:cNvPicPr/>
          <p:nvPr/>
        </p:nvPicPr>
        <p:blipFill>
          <a:blip r:embed="rId5" cstate="print"/>
          <a:srcRect r="31952"/>
          <a:stretch>
            <a:fillRect/>
          </a:stretch>
        </p:blipFill>
        <p:spPr>
          <a:xfrm>
            <a:off x="7346734" y="4454416"/>
            <a:ext cx="692453" cy="762000"/>
          </a:xfrm>
          <a:prstGeom prst="rect">
            <a:avLst/>
          </a:prstGeom>
          <a:ln>
            <a:solidFill>
              <a:schemeClr val="bg1">
                <a:lumMod val="65000"/>
              </a:schemeClr>
            </a:solidFill>
          </a:ln>
        </p:spPr>
      </p:pic>
      <p:sp>
        <p:nvSpPr>
          <p:cNvPr id="3" name="Rectangle 2"/>
          <p:cNvSpPr/>
          <p:nvPr/>
        </p:nvSpPr>
        <p:spPr>
          <a:xfrm>
            <a:off x="694399" y="6395259"/>
            <a:ext cx="2743443" cy="369332"/>
          </a:xfrm>
          <a:prstGeom prst="rect">
            <a:avLst/>
          </a:prstGeom>
        </p:spPr>
        <p:txBody>
          <a:bodyPr wrap="none">
            <a:spAutoFit/>
          </a:bodyPr>
          <a:lstStyle/>
          <a:p>
            <a:r>
              <a:rPr lang="en-GB" dirty="0">
                <a:solidFill>
                  <a:schemeClr val="accent2">
                    <a:lumMod val="60000"/>
                    <a:lumOff val="40000"/>
                  </a:schemeClr>
                </a:solidFill>
              </a:rPr>
              <a:t>WCAG 2.0 FAILURE</a:t>
            </a:r>
            <a:r>
              <a:rPr lang="en-GB" dirty="0">
                <a:solidFill>
                  <a:srgbClr val="FFC000"/>
                </a:solidFill>
              </a:rPr>
              <a:t> </a:t>
            </a:r>
            <a:r>
              <a:rPr lang="en-GB" dirty="0">
                <a:solidFill>
                  <a:schemeClr val="accent2">
                    <a:lumMod val="60000"/>
                    <a:lumOff val="40000"/>
                  </a:schemeClr>
                </a:solidFill>
              </a:rPr>
              <a:t>Single A</a:t>
            </a:r>
          </a:p>
        </p:txBody>
      </p:sp>
    </p:spTree>
    <p:extLst>
      <p:ext uri="{BB962C8B-B14F-4D97-AF65-F5344CB8AC3E}">
        <p14:creationId xmlns:p14="http://schemas.microsoft.com/office/powerpoint/2010/main" val="20772978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DAISY</a:t>
            </a:r>
            <a:br>
              <a:rPr lang="en-GB" dirty="0" smtClean="0"/>
            </a:br>
            <a:r>
              <a:rPr lang="en-GB" sz="2700" b="1" i="1" dirty="0"/>
              <a:t>Digital Accessible Information System</a:t>
            </a:r>
            <a:endParaRPr lang="en-GB" sz="2700" dirty="0"/>
          </a:p>
        </p:txBody>
      </p:sp>
      <p:sp>
        <p:nvSpPr>
          <p:cNvPr id="3" name="Content Placeholder 2"/>
          <p:cNvSpPr>
            <a:spLocks noGrp="1"/>
          </p:cNvSpPr>
          <p:nvPr>
            <p:ph sz="quarter" idx="10"/>
          </p:nvPr>
        </p:nvSpPr>
        <p:spPr>
          <a:xfrm>
            <a:off x="457200" y="1619601"/>
            <a:ext cx="7879080" cy="4536724"/>
          </a:xfrm>
        </p:spPr>
        <p:txBody>
          <a:bodyPr/>
          <a:lstStyle/>
          <a:p>
            <a:pPr marL="0" indent="0">
              <a:buNone/>
            </a:pPr>
            <a:r>
              <a:rPr lang="en-GB" dirty="0" smtClean="0"/>
              <a:t>As long as the formatting of a web page, or a document is done correctly various Assistive/Adaptive software and hardware can relay it to an impaired user.</a:t>
            </a:r>
          </a:p>
          <a:p>
            <a:pPr marL="0" indent="0">
              <a:buNone/>
            </a:pPr>
            <a:endParaRPr lang="en-GB" dirty="0" smtClean="0"/>
          </a:p>
          <a:p>
            <a:pPr marL="0" indent="0">
              <a:buNone/>
            </a:pPr>
            <a:r>
              <a:rPr lang="en-GB" dirty="0" smtClean="0"/>
              <a:t>Many print disabled users need to be able to change the font colour, font size and background colour.</a:t>
            </a:r>
          </a:p>
          <a:p>
            <a:endParaRPr lang="en-GB" dirty="0"/>
          </a:p>
          <a:p>
            <a:r>
              <a:rPr lang="en-GB" dirty="0" smtClean="0"/>
              <a:t>Research confirms that highlighting text as </a:t>
            </a:r>
            <a:br>
              <a:rPr lang="en-GB" dirty="0" smtClean="0"/>
            </a:br>
            <a:r>
              <a:rPr lang="en-GB" dirty="0" smtClean="0"/>
              <a:t>it is spoken can help learners pay attention </a:t>
            </a:r>
            <a:br>
              <a:rPr lang="en-GB" dirty="0" smtClean="0"/>
            </a:br>
            <a:r>
              <a:rPr lang="en-GB" dirty="0" smtClean="0"/>
              <a:t>and remember more. </a:t>
            </a:r>
            <a:br>
              <a:rPr lang="en-GB" dirty="0" smtClean="0"/>
            </a:br>
            <a:r>
              <a:rPr lang="en-GB" sz="1600" i="1" dirty="0" smtClean="0"/>
              <a:t>Cited in Silver-</a:t>
            </a:r>
            <a:r>
              <a:rPr lang="en-GB" sz="1600" i="1" dirty="0" err="1" smtClean="0"/>
              <a:t>Pacuilla</a:t>
            </a:r>
            <a:r>
              <a:rPr lang="en-GB" sz="1600" i="1" dirty="0" smtClean="0"/>
              <a:t> and Fleischman, 2006 p.84</a:t>
            </a:r>
            <a:endParaRPr lang="en-GB" sz="1600" i="1" dirty="0"/>
          </a:p>
        </p:txBody>
      </p:sp>
      <p:pic>
        <p:nvPicPr>
          <p:cNvPr id="1026" name="Picture 2" descr="Victor Reader Stratus12 M Daisy MP3 pl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3634780"/>
            <a:ext cx="2857500" cy="201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6395879"/>
            <a:ext cx="4542503" cy="380997"/>
          </a:xfrm>
          <a:prstGeom prst="rect">
            <a:avLst/>
          </a:prstGeom>
          <a:noFill/>
        </p:spPr>
        <p:txBody>
          <a:bodyPr wrap="square" rtlCol="0">
            <a:spAutoFit/>
          </a:bodyPr>
          <a:lstStyle/>
          <a:p>
            <a:r>
              <a:rPr lang="en-GB" dirty="0" smtClean="0">
                <a:solidFill>
                  <a:schemeClr val="accent2">
                    <a:lumMod val="60000"/>
                    <a:lumOff val="40000"/>
                  </a:schemeClr>
                </a:solidFill>
              </a:rPr>
              <a:t>Single A</a:t>
            </a:r>
            <a:endParaRPr lang="en-GB" dirty="0">
              <a:solidFill>
                <a:schemeClr val="accent2">
                  <a:lumMod val="60000"/>
                  <a:lumOff val="40000"/>
                </a:schemeClr>
              </a:solidFill>
            </a:endParaRPr>
          </a:p>
        </p:txBody>
      </p:sp>
      <p:sp>
        <p:nvSpPr>
          <p:cNvPr id="4" name="Rectangle 3"/>
          <p:cNvSpPr/>
          <p:nvPr/>
        </p:nvSpPr>
        <p:spPr>
          <a:xfrm>
            <a:off x="457200" y="5633105"/>
            <a:ext cx="2467407" cy="523220"/>
          </a:xfrm>
          <a:prstGeom prst="rect">
            <a:avLst/>
          </a:prstGeom>
        </p:spPr>
        <p:txBody>
          <a:bodyPr wrap="none">
            <a:spAutoFit/>
          </a:bodyPr>
          <a:lstStyle/>
          <a:p>
            <a:r>
              <a:rPr lang="en-GB" sz="2800" b="1" dirty="0">
                <a:solidFill>
                  <a:srgbClr val="00B050"/>
                </a:solidFill>
              </a:rPr>
              <a:t>Robust</a:t>
            </a:r>
            <a:r>
              <a:rPr lang="en-GB" dirty="0"/>
              <a:t> (compatible)</a:t>
            </a:r>
          </a:p>
        </p:txBody>
      </p:sp>
    </p:spTree>
    <p:extLst>
      <p:ext uri="{BB962C8B-B14F-4D97-AF65-F5344CB8AC3E}">
        <p14:creationId xmlns:p14="http://schemas.microsoft.com/office/powerpoint/2010/main" val="302876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Dyslexia exercise</a:t>
            </a:r>
            <a:endParaRPr lang="en-GB" dirty="0"/>
          </a:p>
        </p:txBody>
      </p:sp>
      <p:sp>
        <p:nvSpPr>
          <p:cNvPr id="5" name="TextBox 4"/>
          <p:cNvSpPr txBox="1">
            <a:spLocks noChangeArrowheads="1"/>
          </p:cNvSpPr>
          <p:nvPr/>
        </p:nvSpPr>
        <p:spPr bwMode="auto">
          <a:xfrm>
            <a:off x="914400" y="1834132"/>
            <a:ext cx="7239000" cy="4524315"/>
          </a:xfrm>
          <a:prstGeom prst="rect">
            <a:avLst/>
          </a:prstGeom>
          <a:noFill/>
          <a:ln w="9525">
            <a:noFill/>
            <a:miter lim="800000"/>
            <a:headEnd/>
            <a:tailEnd/>
          </a:ln>
        </p:spPr>
        <p:txBody>
          <a:bodyPr wrap="square">
            <a:spAutoFit/>
          </a:bodyPr>
          <a:lstStyle/>
          <a:p>
            <a:r>
              <a:rPr lang="en-GB" sz="3200" b="1" dirty="0" err="1"/>
              <a:t>Ew</a:t>
            </a:r>
            <a:r>
              <a:rPr lang="en-GB" sz="3200" b="1" dirty="0"/>
              <a:t> </a:t>
            </a:r>
            <a:r>
              <a:rPr lang="en-GB" sz="3200" b="1" dirty="0" err="1"/>
              <a:t>evah</a:t>
            </a:r>
            <a:r>
              <a:rPr lang="en-GB" sz="3200" b="1" dirty="0"/>
              <a:t> </a:t>
            </a:r>
            <a:r>
              <a:rPr lang="en-GB" sz="3200" b="1" dirty="0" err="1"/>
              <a:t>tliub</a:t>
            </a:r>
            <a:r>
              <a:rPr lang="en-GB" sz="3200" b="1" dirty="0"/>
              <a:t> </a:t>
            </a:r>
            <a:r>
              <a:rPr lang="en-GB" sz="3200" b="1" dirty="0" err="1"/>
              <a:t>pu</a:t>
            </a:r>
            <a:r>
              <a:rPr lang="en-GB" sz="3200" b="1" dirty="0"/>
              <a:t> a </a:t>
            </a:r>
            <a:r>
              <a:rPr lang="en-GB" sz="3200" b="1" dirty="0" err="1"/>
              <a:t>thgis</a:t>
            </a:r>
            <a:r>
              <a:rPr lang="en-GB" sz="3200" b="1" dirty="0"/>
              <a:t> </a:t>
            </a:r>
            <a:r>
              <a:rPr lang="en-GB" sz="3200" b="1" dirty="0" err="1"/>
              <a:t>yralubacov</a:t>
            </a:r>
            <a:r>
              <a:rPr lang="en-GB" sz="3200" b="1" dirty="0"/>
              <a:t> </a:t>
            </a:r>
            <a:r>
              <a:rPr lang="en-GB" sz="3200" b="1" dirty="0" err="1"/>
              <a:t>fo</a:t>
            </a:r>
            <a:r>
              <a:rPr lang="en-GB" sz="3200" b="1" dirty="0"/>
              <a:t> </a:t>
            </a:r>
            <a:r>
              <a:rPr lang="en-GB" sz="3200" b="1" dirty="0" err="1"/>
              <a:t>ytfif</a:t>
            </a:r>
            <a:r>
              <a:rPr lang="en-GB" sz="3200" b="1" dirty="0"/>
              <a:t> </a:t>
            </a:r>
            <a:r>
              <a:rPr lang="en-GB" sz="3200" b="1" dirty="0" err="1"/>
              <a:t>dnasuoht</a:t>
            </a:r>
            <a:r>
              <a:rPr lang="en-GB" sz="3200" b="1" dirty="0"/>
              <a:t> </a:t>
            </a:r>
            <a:r>
              <a:rPr lang="en-GB" sz="3200" b="1" dirty="0" err="1"/>
              <a:t>sdrow</a:t>
            </a:r>
            <a:r>
              <a:rPr lang="en-GB" sz="3200" b="1" dirty="0"/>
              <a:t> – ton </a:t>
            </a:r>
            <a:r>
              <a:rPr lang="en-GB" sz="3200" b="1" dirty="0" err="1"/>
              <a:t>yb</a:t>
            </a:r>
            <a:r>
              <a:rPr lang="en-GB" sz="3200" b="1" dirty="0"/>
              <a:t> </a:t>
            </a:r>
            <a:r>
              <a:rPr lang="en-GB" sz="3200" b="1" dirty="0" err="1"/>
              <a:t>enoemos</a:t>
            </a:r>
            <a:r>
              <a:rPr lang="en-GB" sz="3200" b="1" dirty="0"/>
              <a:t> </a:t>
            </a:r>
            <a:r>
              <a:rPr lang="en-GB" sz="3200" b="1" dirty="0" err="1"/>
              <a:t>gnillet</a:t>
            </a:r>
            <a:r>
              <a:rPr lang="en-GB" sz="3200" b="1" dirty="0"/>
              <a:t> </a:t>
            </a:r>
            <a:r>
              <a:rPr lang="en-GB" sz="3200" b="1" dirty="0" err="1"/>
              <a:t>su</a:t>
            </a:r>
            <a:r>
              <a:rPr lang="en-GB" sz="3200" b="1" dirty="0"/>
              <a:t> </a:t>
            </a:r>
            <a:r>
              <a:rPr lang="en-GB" sz="3200" b="1" dirty="0" err="1"/>
              <a:t>ytfif</a:t>
            </a:r>
            <a:r>
              <a:rPr lang="en-GB" sz="3200" b="1" dirty="0"/>
              <a:t> </a:t>
            </a:r>
            <a:r>
              <a:rPr lang="en-GB" sz="3200" b="1" dirty="0" err="1"/>
              <a:t>dnasouht</a:t>
            </a:r>
            <a:r>
              <a:rPr lang="en-GB" sz="3200" b="1" dirty="0"/>
              <a:t> </a:t>
            </a:r>
            <a:r>
              <a:rPr lang="en-GB" sz="3200" b="1" dirty="0" err="1"/>
              <a:t>semit</a:t>
            </a:r>
            <a:r>
              <a:rPr lang="en-GB" sz="3200" b="1" dirty="0"/>
              <a:t> </a:t>
            </a:r>
            <a:r>
              <a:rPr lang="en-GB" sz="3200" b="1" dirty="0" err="1"/>
              <a:t>tahw</a:t>
            </a:r>
            <a:r>
              <a:rPr lang="en-GB" sz="3200" b="1" dirty="0"/>
              <a:t> a </a:t>
            </a:r>
            <a:r>
              <a:rPr lang="en-GB" sz="3200" b="1" dirty="0" err="1"/>
              <a:t>drow</a:t>
            </a:r>
            <a:r>
              <a:rPr lang="en-GB" sz="3200" b="1" dirty="0"/>
              <a:t> </a:t>
            </a:r>
            <a:r>
              <a:rPr lang="en-GB" sz="3200" b="1" dirty="0" err="1"/>
              <a:t>si</a:t>
            </a:r>
            <a:r>
              <a:rPr lang="en-GB" sz="3200" b="1" dirty="0"/>
              <a:t>, tub </a:t>
            </a:r>
            <a:r>
              <a:rPr lang="en-GB" sz="3200" b="1" dirty="0" err="1"/>
              <a:t>yb</a:t>
            </a:r>
            <a:r>
              <a:rPr lang="en-GB" sz="3200" b="1" dirty="0"/>
              <a:t> </a:t>
            </a:r>
            <a:r>
              <a:rPr lang="en-GB" sz="3200" b="1" dirty="0" err="1"/>
              <a:t>gnizisehtopyh</a:t>
            </a:r>
            <a:r>
              <a:rPr lang="en-GB" sz="3200" b="1" dirty="0"/>
              <a:t> </a:t>
            </a:r>
            <a:r>
              <a:rPr lang="en-GB" sz="3200" b="1" dirty="0" err="1"/>
              <a:t>eht</a:t>
            </a:r>
            <a:r>
              <a:rPr lang="en-GB" sz="3200" b="1" dirty="0"/>
              <a:t> </a:t>
            </a:r>
            <a:r>
              <a:rPr lang="en-GB" sz="3200" b="1" dirty="0" err="1"/>
              <a:t>ytitnedi</a:t>
            </a:r>
            <a:r>
              <a:rPr lang="en-GB" sz="3200" b="1" dirty="0"/>
              <a:t> </a:t>
            </a:r>
            <a:r>
              <a:rPr lang="en-GB" sz="3200" b="1" dirty="0" err="1"/>
              <a:t>fo</a:t>
            </a:r>
            <a:r>
              <a:rPr lang="en-GB" sz="3200" b="1" dirty="0"/>
              <a:t> wen </a:t>
            </a:r>
            <a:r>
              <a:rPr lang="en-GB" sz="3200" b="1" dirty="0" err="1"/>
              <a:t>sdrow</a:t>
            </a:r>
            <a:r>
              <a:rPr lang="en-GB" sz="3200" b="1" dirty="0"/>
              <a:t> </a:t>
            </a:r>
            <a:r>
              <a:rPr lang="en-GB" sz="3200" b="1" dirty="0" err="1"/>
              <a:t>taht</a:t>
            </a:r>
            <a:r>
              <a:rPr lang="en-GB" sz="3200" b="1" dirty="0"/>
              <a:t> </a:t>
            </a:r>
            <a:r>
              <a:rPr lang="en-GB" sz="3200" b="1" dirty="0" err="1"/>
              <a:t>ew</a:t>
            </a:r>
            <a:r>
              <a:rPr lang="en-GB" sz="3200" b="1" dirty="0"/>
              <a:t> teem </a:t>
            </a:r>
            <a:r>
              <a:rPr lang="en-GB" sz="3200" b="1" dirty="0" err="1"/>
              <a:t>ni</a:t>
            </a:r>
            <a:r>
              <a:rPr lang="en-GB" sz="3200" b="1" dirty="0"/>
              <a:t> </a:t>
            </a:r>
            <a:r>
              <a:rPr lang="en-GB" sz="3200" b="1" dirty="0" err="1"/>
              <a:t>tnirp</a:t>
            </a:r>
            <a:r>
              <a:rPr lang="en-GB" sz="3200" b="1" dirty="0"/>
              <a:t> </a:t>
            </a:r>
            <a:r>
              <a:rPr lang="en-GB" sz="3200" b="1" dirty="0" err="1"/>
              <a:t>dna</a:t>
            </a:r>
            <a:r>
              <a:rPr lang="en-GB" sz="3200" b="1" dirty="0"/>
              <a:t> </a:t>
            </a:r>
            <a:r>
              <a:rPr lang="en-GB" sz="3200" b="1" dirty="0" err="1"/>
              <a:t>gnitset</a:t>
            </a:r>
            <a:r>
              <a:rPr lang="en-GB" sz="3200" b="1" dirty="0"/>
              <a:t> </a:t>
            </a:r>
            <a:r>
              <a:rPr lang="en-GB" sz="3200" b="1" dirty="0" err="1"/>
              <a:t>taht</a:t>
            </a:r>
            <a:r>
              <a:rPr lang="en-GB" sz="3200" b="1" dirty="0"/>
              <a:t> </a:t>
            </a:r>
            <a:r>
              <a:rPr lang="en-GB" sz="3200" b="1" dirty="0" err="1"/>
              <a:t>ruo</a:t>
            </a:r>
            <a:r>
              <a:rPr lang="en-GB" sz="3200" b="1" dirty="0"/>
              <a:t> </a:t>
            </a:r>
            <a:r>
              <a:rPr lang="en-GB" sz="3200" b="1" dirty="0" err="1"/>
              <a:t>sesehtopyh</a:t>
            </a:r>
            <a:r>
              <a:rPr lang="en-GB" sz="3200" b="1" dirty="0"/>
              <a:t> </a:t>
            </a:r>
            <a:r>
              <a:rPr lang="en-GB" sz="3200" b="1" dirty="0" err="1"/>
              <a:t>ekam</a:t>
            </a:r>
            <a:r>
              <a:rPr lang="en-GB" sz="3200" b="1" dirty="0"/>
              <a:t> </a:t>
            </a:r>
            <a:r>
              <a:rPr lang="en-GB" sz="3200" b="1" dirty="0" err="1"/>
              <a:t>esnes</a:t>
            </a:r>
            <a:r>
              <a:rPr lang="en-GB" sz="3200" b="1" dirty="0"/>
              <a:t> </a:t>
            </a:r>
            <a:r>
              <a:rPr lang="en-GB" sz="3200" b="1" dirty="0" err="1"/>
              <a:t>ni</a:t>
            </a:r>
            <a:r>
              <a:rPr lang="en-GB" sz="3200" b="1" dirty="0"/>
              <a:t> </a:t>
            </a:r>
            <a:r>
              <a:rPr lang="en-GB" sz="3200" b="1" dirty="0" err="1"/>
              <a:t>eht</a:t>
            </a:r>
            <a:r>
              <a:rPr lang="en-GB" sz="3200" b="1" dirty="0"/>
              <a:t> </a:t>
            </a:r>
            <a:r>
              <a:rPr lang="en-GB" sz="3200" b="1" dirty="0" err="1"/>
              <a:t>txetnoc</a:t>
            </a:r>
            <a:r>
              <a:rPr lang="en-GB" sz="3200" b="1" dirty="0" smtClean="0"/>
              <a:t>.</a:t>
            </a:r>
          </a:p>
          <a:p>
            <a:endParaRPr lang="en-GB" sz="3200" dirty="0"/>
          </a:p>
          <a:p>
            <a:endParaRPr lang="en-GB" sz="3200" b="1" dirty="0"/>
          </a:p>
        </p:txBody>
      </p:sp>
      <p:sp>
        <p:nvSpPr>
          <p:cNvPr id="7"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3</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1026434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there a quick fix?</a:t>
            </a:r>
            <a:endParaRPr lang="en-GB" dirty="0"/>
          </a:p>
        </p:txBody>
      </p:sp>
      <p:sp>
        <p:nvSpPr>
          <p:cNvPr id="3" name="Content Placeholder 2"/>
          <p:cNvSpPr>
            <a:spLocks noGrp="1"/>
          </p:cNvSpPr>
          <p:nvPr>
            <p:ph idx="4294967295"/>
          </p:nvPr>
        </p:nvSpPr>
        <p:spPr>
          <a:xfrm>
            <a:off x="3761096" y="2344994"/>
            <a:ext cx="5154304" cy="1887794"/>
          </a:xfrm>
          <a:prstGeom prst="rect">
            <a:avLst/>
          </a:prstGeom>
        </p:spPr>
        <p:txBody>
          <a:bodyPr/>
          <a:lstStyle/>
          <a:p>
            <a:r>
              <a:rPr lang="en-GB" dirty="0" smtClean="0">
                <a:latin typeface="Hypatia Sans Pro" pitchFamily="34" charset="0"/>
              </a:rPr>
              <a:t>No!</a:t>
            </a:r>
          </a:p>
          <a:p>
            <a:endParaRPr lang="en-GB" dirty="0">
              <a:latin typeface="Hypatia Sans Pro" pitchFamily="34" charset="0"/>
            </a:endParaRPr>
          </a:p>
          <a:p>
            <a:pPr>
              <a:lnSpc>
                <a:spcPct val="100000"/>
              </a:lnSpc>
            </a:pPr>
            <a:r>
              <a:rPr lang="en-GB" dirty="0" smtClean="0">
                <a:latin typeface="Hypatia Sans Pro" pitchFamily="34" charset="0"/>
              </a:rPr>
              <a:t>but there is a quick way to find out if your web service is not accessible…</a:t>
            </a:r>
            <a:endParaRPr lang="en-GB" dirty="0">
              <a:latin typeface="Hypatia Sans Pro"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2251588"/>
            <a:ext cx="2971800" cy="1981200"/>
          </a:xfrm>
          <a:prstGeom prst="rect">
            <a:avLst/>
          </a:prstGeom>
        </p:spPr>
      </p:pic>
      <p:sp>
        <p:nvSpPr>
          <p:cNvPr id="6"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30</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38899685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Audits and User Testing identify issues</a:t>
            </a:r>
            <a:endParaRPr lang="en-GB" dirty="0"/>
          </a:p>
        </p:txBody>
      </p:sp>
      <p:sp>
        <p:nvSpPr>
          <p:cNvPr id="3" name="Content Placeholder 2"/>
          <p:cNvSpPr>
            <a:spLocks noGrp="1"/>
          </p:cNvSpPr>
          <p:nvPr>
            <p:ph idx="4294967295"/>
          </p:nvPr>
        </p:nvSpPr>
        <p:spPr>
          <a:xfrm>
            <a:off x="3761096" y="1828800"/>
            <a:ext cx="5382904" cy="4038600"/>
          </a:xfrm>
          <a:prstGeom prst="rect">
            <a:avLst/>
          </a:prstGeom>
        </p:spPr>
        <p:txBody>
          <a:bodyPr/>
          <a:lstStyle/>
          <a:p>
            <a:r>
              <a:rPr lang="en-GB" dirty="0" smtClean="0">
                <a:latin typeface="Hypatia Sans Pro" pitchFamily="34" charset="0"/>
              </a:rPr>
              <a:t>Deal with the outcome</a:t>
            </a:r>
          </a:p>
          <a:p>
            <a:r>
              <a:rPr lang="en-GB" dirty="0" smtClean="0">
                <a:latin typeface="Hypatia Sans Pro" pitchFamily="34" charset="0"/>
              </a:rPr>
              <a:t>Train staff</a:t>
            </a:r>
          </a:p>
          <a:p>
            <a:r>
              <a:rPr lang="en-GB" dirty="0" smtClean="0">
                <a:latin typeface="Hypatia Sans Pro" pitchFamily="34" charset="0"/>
              </a:rPr>
              <a:t>Embed accessibility awareness</a:t>
            </a:r>
          </a:p>
          <a:p>
            <a:r>
              <a:rPr lang="en-GB" dirty="0" smtClean="0">
                <a:latin typeface="Hypatia Sans Pro" pitchFamily="34" charset="0"/>
              </a:rPr>
              <a:t>Arrange user testing…</a:t>
            </a:r>
            <a:endParaRPr lang="en-GB" dirty="0">
              <a:latin typeface="Hypatia Sans Pro" pitchFamily="34" charset="0"/>
            </a:endParaRPr>
          </a:p>
        </p:txBody>
      </p:sp>
      <p:pic>
        <p:nvPicPr>
          <p:cNvPr id="1026" name="Picture 2" descr="C:\Users\user\AppData\Local\Microsoft\Windows\Temporary Internet Files\Content.IE5\2QHBHIYV\MP9004072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 y="1965960"/>
            <a:ext cx="1828800" cy="27418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31</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40438787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Who monitors the gap</a:t>
            </a:r>
            <a:r>
              <a:rPr lang="en-GB" sz="3200" dirty="0" smtClean="0"/>
              <a:t>?</a:t>
            </a:r>
            <a:endParaRPr lang="en-GB" sz="3200" dirty="0"/>
          </a:p>
        </p:txBody>
      </p:sp>
      <p:sp>
        <p:nvSpPr>
          <p:cNvPr id="3" name="Content Placeholder 2"/>
          <p:cNvSpPr>
            <a:spLocks noGrp="1"/>
          </p:cNvSpPr>
          <p:nvPr>
            <p:ph sz="quarter" idx="11"/>
          </p:nvPr>
        </p:nvSpPr>
        <p:spPr>
          <a:xfrm>
            <a:off x="457200" y="1711623"/>
            <a:ext cx="8229600" cy="4732719"/>
          </a:xfrm>
        </p:spPr>
        <p:txBody>
          <a:bodyPr>
            <a:normAutofit fontScale="92500" lnSpcReduction="20000"/>
          </a:bodyPr>
          <a:lstStyle/>
          <a:p>
            <a:r>
              <a:rPr lang="en-GB" b="1" dirty="0" smtClean="0"/>
              <a:t>Students</a:t>
            </a:r>
            <a:r>
              <a:rPr lang="en-GB" dirty="0" smtClean="0"/>
              <a:t> - </a:t>
            </a:r>
            <a:r>
              <a:rPr lang="en-GB" b="1" dirty="0" smtClean="0">
                <a:solidFill>
                  <a:srgbClr val="FF0000"/>
                </a:solidFill>
              </a:rPr>
              <a:t>Negative</a:t>
            </a:r>
            <a:r>
              <a:rPr lang="en-GB" dirty="0" smtClean="0"/>
              <a:t/>
            </a:r>
            <a:br>
              <a:rPr lang="en-GB" dirty="0" smtClean="0"/>
            </a:br>
            <a:r>
              <a:rPr lang="en-GB" sz="2200" dirty="0">
                <a:latin typeface="Hypatia Sans Pro" pitchFamily="34" charset="0"/>
              </a:rPr>
              <a:t>They will let you know if they are having difficulty either through personal contact or through organisations such as Fix the Web, the RNIB or Action on Hearing Loss, or by going through the complaint process.</a:t>
            </a:r>
          </a:p>
          <a:p>
            <a:endParaRPr lang="en-GB" dirty="0"/>
          </a:p>
          <a:p>
            <a:r>
              <a:rPr lang="en-GB" b="1" dirty="0" smtClean="0"/>
              <a:t>A professional Auditor </a:t>
            </a:r>
            <a:r>
              <a:rPr lang="en-GB" dirty="0" smtClean="0"/>
              <a:t>- </a:t>
            </a:r>
            <a:r>
              <a:rPr lang="en-GB" b="1" dirty="0" smtClean="0">
                <a:solidFill>
                  <a:srgbClr val="00B050"/>
                </a:solidFill>
              </a:rPr>
              <a:t>Positive</a:t>
            </a:r>
            <a:r>
              <a:rPr lang="en-GB" dirty="0" smtClean="0"/>
              <a:t/>
            </a:r>
            <a:br>
              <a:rPr lang="en-GB" dirty="0" smtClean="0"/>
            </a:br>
            <a:r>
              <a:rPr lang="en-GB" sz="2200" dirty="0">
                <a:latin typeface="Hypatia Sans Pro" pitchFamily="34" charset="0"/>
              </a:rPr>
              <a:t>A Web Accessibility Auditor will let an organisation know the current state of their website and can regularly keep an eye on any contraventions with WCAG 2.0 that could be made by the Content Authors.</a:t>
            </a:r>
          </a:p>
          <a:p>
            <a:endParaRPr lang="en-GB" dirty="0"/>
          </a:p>
          <a:p>
            <a:r>
              <a:rPr lang="en-GB" b="1" dirty="0" smtClean="0"/>
              <a:t>A trained member of staff </a:t>
            </a:r>
            <a:r>
              <a:rPr lang="en-GB" dirty="0" smtClean="0"/>
              <a:t>- </a:t>
            </a:r>
            <a:r>
              <a:rPr lang="en-GB" b="1" dirty="0">
                <a:solidFill>
                  <a:srgbClr val="00B050"/>
                </a:solidFill>
              </a:rPr>
              <a:t>Positive</a:t>
            </a:r>
            <a:r>
              <a:rPr lang="en-GB" dirty="0" smtClean="0"/>
              <a:t/>
            </a:r>
            <a:br>
              <a:rPr lang="en-GB" dirty="0" smtClean="0"/>
            </a:br>
            <a:r>
              <a:rPr lang="en-GB" sz="2200" dirty="0">
                <a:latin typeface="Hypatia Sans Pro" pitchFamily="34" charset="0"/>
              </a:rPr>
              <a:t>Who cascades their knowledge to all relevant members of staff including new staff as and when they arrive and has a system in place which “approves” the uploading of content before it is published.</a:t>
            </a:r>
            <a:br>
              <a:rPr lang="en-GB" sz="2200" dirty="0">
                <a:latin typeface="Hypatia Sans Pro" pitchFamily="34" charset="0"/>
              </a:rPr>
            </a:br>
            <a:endParaRPr lang="en-GB" sz="2200" dirty="0">
              <a:latin typeface="Hypatia Sans Pro" pitchFamily="34" charset="0"/>
            </a:endParaRPr>
          </a:p>
          <a:p>
            <a:endParaRPr lang="en-GB" dirty="0"/>
          </a:p>
          <a:p>
            <a:endParaRPr lang="en-GB" dirty="0"/>
          </a:p>
        </p:txBody>
      </p:sp>
      <p:grpSp>
        <p:nvGrpSpPr>
          <p:cNvPr id="4" name="Group 3"/>
          <p:cNvGrpSpPr/>
          <p:nvPr/>
        </p:nvGrpSpPr>
        <p:grpSpPr>
          <a:xfrm>
            <a:off x="7736101" y="182790"/>
            <a:ext cx="1195264" cy="963839"/>
            <a:chOff x="1619672" y="1124744"/>
            <a:chExt cx="6096000" cy="4953001"/>
          </a:xfrm>
        </p:grpSpPr>
        <p:pic>
          <p:nvPicPr>
            <p:cNvPr id="5" name="Picture 4" descr="File:Underground no-text.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24744"/>
              <a:ext cx="6096000" cy="4953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31371" y="3028438"/>
              <a:ext cx="5472606" cy="1186206"/>
            </a:xfrm>
            <a:prstGeom prst="rect">
              <a:avLst/>
            </a:prstGeom>
            <a:noFill/>
          </p:spPr>
          <p:txBody>
            <a:bodyPr wrap="square" rtlCol="0">
              <a:spAutoFit/>
            </a:bodyPr>
            <a:lstStyle/>
            <a:p>
              <a:pPr algn="ctr"/>
              <a:r>
                <a:rPr lang="en-GB" sz="900" dirty="0" smtClean="0">
                  <a:solidFill>
                    <a:schemeClr val="bg1"/>
                  </a:solidFill>
                  <a:latin typeface="GillSans" panose="020B0602020204020204" pitchFamily="34" charset="0"/>
                </a:rPr>
                <a:t>MIND THE GAP</a:t>
              </a:r>
              <a:endParaRPr lang="en-GB" sz="900" dirty="0">
                <a:solidFill>
                  <a:schemeClr val="bg1"/>
                </a:solidFill>
                <a:latin typeface="GillSans" panose="020B0602020204020204" pitchFamily="34" charset="0"/>
              </a:endParaRPr>
            </a:p>
          </p:txBody>
        </p:sp>
      </p:grpSp>
    </p:spTree>
    <p:extLst>
      <p:ext uri="{BB962C8B-B14F-4D97-AF65-F5344CB8AC3E}">
        <p14:creationId xmlns:p14="http://schemas.microsoft.com/office/powerpoint/2010/main" val="668611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What happens if you can’t </a:t>
            </a:r>
            <a:r>
              <a:rPr lang="en-GB" sz="3200" dirty="0" smtClean="0"/>
              <a:t/>
            </a:r>
            <a:br>
              <a:rPr lang="en-GB" sz="3200" dirty="0" smtClean="0"/>
            </a:br>
            <a:r>
              <a:rPr lang="en-GB" sz="3200" dirty="0" smtClean="0"/>
              <a:t>close </a:t>
            </a:r>
            <a:r>
              <a:rPr lang="en-GB" sz="3200" dirty="0"/>
              <a:t>the gap</a:t>
            </a:r>
            <a:r>
              <a:rPr lang="en-GB" sz="3200" dirty="0" smtClean="0"/>
              <a:t>?</a:t>
            </a:r>
            <a:endParaRPr lang="en-GB" sz="3200" dirty="0"/>
          </a:p>
        </p:txBody>
      </p:sp>
      <p:sp>
        <p:nvSpPr>
          <p:cNvPr id="3" name="Content Placeholder 2"/>
          <p:cNvSpPr>
            <a:spLocks noGrp="1"/>
          </p:cNvSpPr>
          <p:nvPr>
            <p:ph sz="quarter" idx="11"/>
          </p:nvPr>
        </p:nvSpPr>
        <p:spPr>
          <a:xfrm>
            <a:off x="457200" y="1711624"/>
            <a:ext cx="8229600" cy="3850976"/>
          </a:xfrm>
        </p:spPr>
        <p:txBody>
          <a:bodyPr>
            <a:normAutofit/>
          </a:bodyPr>
          <a:lstStyle/>
          <a:p>
            <a:r>
              <a:rPr lang="en-GB" dirty="0" smtClean="0"/>
              <a:t>A court of law will take into consideration the resources of an organisation such as the number of staff and the financial resources.</a:t>
            </a:r>
          </a:p>
          <a:p>
            <a:endParaRPr lang="en-GB" dirty="0" smtClean="0"/>
          </a:p>
          <a:p>
            <a:r>
              <a:rPr lang="en-GB" dirty="0" smtClean="0"/>
              <a:t>If the Success Criteria in WCAG 2.0 cannot be met and the organisation can justify why this is so or can give a time scale when it will be rectified then it must be stated on the website.</a:t>
            </a:r>
          </a:p>
          <a:p>
            <a:endParaRPr lang="en-GB" dirty="0"/>
          </a:p>
          <a:p>
            <a:r>
              <a:rPr lang="en-GB" dirty="0" smtClean="0"/>
              <a:t>Basically you should offer interim assistance in some way to the disabled user such as:  </a:t>
            </a:r>
            <a:br>
              <a:rPr lang="en-GB" dirty="0" smtClean="0"/>
            </a:br>
            <a:endParaRPr lang="en-GB" dirty="0"/>
          </a:p>
          <a:p>
            <a:pPr marL="0" indent="0">
              <a:buNone/>
            </a:pPr>
            <a:r>
              <a:rPr lang="en-GB" dirty="0" smtClean="0"/>
              <a:t>“</a:t>
            </a:r>
            <a:r>
              <a:rPr lang="en-GB" b="1" dirty="0"/>
              <a:t>C</a:t>
            </a:r>
            <a:r>
              <a:rPr lang="en-GB" b="1" dirty="0" smtClean="0"/>
              <a:t>ontact your Course Tutor who will do their utmost to help you</a:t>
            </a:r>
            <a:r>
              <a:rPr lang="en-GB" dirty="0" smtClean="0"/>
              <a:t>”.</a:t>
            </a:r>
            <a:endParaRPr lang="en-GB" dirty="0"/>
          </a:p>
          <a:p>
            <a:pPr marL="0" indent="0">
              <a:buNone/>
            </a:pPr>
            <a:endParaRPr lang="en-GB" dirty="0"/>
          </a:p>
        </p:txBody>
      </p:sp>
      <p:grpSp>
        <p:nvGrpSpPr>
          <p:cNvPr id="4" name="Group 3"/>
          <p:cNvGrpSpPr/>
          <p:nvPr/>
        </p:nvGrpSpPr>
        <p:grpSpPr>
          <a:xfrm>
            <a:off x="7781821" y="182790"/>
            <a:ext cx="1195264" cy="963839"/>
            <a:chOff x="1619672" y="1124744"/>
            <a:chExt cx="6096000" cy="4953001"/>
          </a:xfrm>
        </p:grpSpPr>
        <p:pic>
          <p:nvPicPr>
            <p:cNvPr id="5" name="Picture 4" descr="File:Underground no-text.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24744"/>
              <a:ext cx="6096000" cy="4953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31371" y="3028438"/>
              <a:ext cx="5472606" cy="1186206"/>
            </a:xfrm>
            <a:prstGeom prst="rect">
              <a:avLst/>
            </a:prstGeom>
            <a:noFill/>
          </p:spPr>
          <p:txBody>
            <a:bodyPr wrap="square" rtlCol="0">
              <a:spAutoFit/>
            </a:bodyPr>
            <a:lstStyle/>
            <a:p>
              <a:pPr algn="ctr"/>
              <a:r>
                <a:rPr lang="en-GB" sz="900" dirty="0" smtClean="0">
                  <a:solidFill>
                    <a:schemeClr val="bg1"/>
                  </a:solidFill>
                  <a:latin typeface="GillSans" panose="020B0602020204020204" pitchFamily="34" charset="0"/>
                </a:rPr>
                <a:t>MIND THE GAP</a:t>
              </a:r>
              <a:endParaRPr lang="en-GB" sz="900" dirty="0">
                <a:solidFill>
                  <a:schemeClr val="bg1"/>
                </a:solidFill>
                <a:latin typeface="GillSans" panose="020B0602020204020204" pitchFamily="34" charset="0"/>
              </a:endParaRPr>
            </a:p>
          </p:txBody>
        </p:sp>
      </p:grpSp>
      <p:sp>
        <p:nvSpPr>
          <p:cNvPr id="7" name="TextBox 6"/>
          <p:cNvSpPr txBox="1"/>
          <p:nvPr/>
        </p:nvSpPr>
        <p:spPr>
          <a:xfrm>
            <a:off x="868680" y="5562600"/>
            <a:ext cx="7543800" cy="646331"/>
          </a:xfrm>
          <a:prstGeom prst="rect">
            <a:avLst/>
          </a:prstGeom>
          <a:noFill/>
        </p:spPr>
        <p:txBody>
          <a:bodyPr wrap="square" rtlCol="0">
            <a:spAutoFit/>
          </a:bodyPr>
          <a:lstStyle/>
          <a:p>
            <a:r>
              <a:rPr lang="en-GB" b="1" dirty="0" smtClean="0">
                <a:solidFill>
                  <a:srgbClr val="C00000"/>
                </a:solidFill>
              </a:rPr>
              <a:t>If an individual knowingly uploads content or develops a website that is not accessible they are culpable in a Court of Law.</a:t>
            </a:r>
            <a:endParaRPr lang="en-GB" b="1" dirty="0">
              <a:solidFill>
                <a:srgbClr val="C00000"/>
              </a:solidFill>
            </a:endParaRPr>
          </a:p>
        </p:txBody>
      </p:sp>
    </p:spTree>
    <p:extLst>
      <p:ext uri="{BB962C8B-B14F-4D97-AF65-F5344CB8AC3E}">
        <p14:creationId xmlns:p14="http://schemas.microsoft.com/office/powerpoint/2010/main" val="4160048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Meeting the Standards</a:t>
            </a:r>
            <a:endParaRPr lang="en-GB" sz="2800" b="1" dirty="0"/>
          </a:p>
        </p:txBody>
      </p:sp>
      <p:sp>
        <p:nvSpPr>
          <p:cNvPr id="3" name="Content Placeholder 2"/>
          <p:cNvSpPr>
            <a:spLocks noGrp="1"/>
          </p:cNvSpPr>
          <p:nvPr>
            <p:ph idx="4294967295"/>
          </p:nvPr>
        </p:nvSpPr>
        <p:spPr>
          <a:xfrm>
            <a:off x="3466629" y="1645920"/>
            <a:ext cx="5382904" cy="3002280"/>
          </a:xfrm>
          <a:prstGeom prst="rect">
            <a:avLst/>
          </a:prstGeom>
        </p:spPr>
        <p:txBody>
          <a:bodyPr>
            <a:normAutofit/>
          </a:bodyPr>
          <a:lstStyle/>
          <a:p>
            <a:pPr marL="0" indent="0">
              <a:lnSpc>
                <a:spcPct val="100000"/>
              </a:lnSpc>
              <a:buNone/>
            </a:pPr>
            <a:r>
              <a:rPr lang="en-GB" dirty="0" smtClean="0">
                <a:latin typeface="Hypatia Sans Pro" pitchFamily="34" charset="0"/>
              </a:rPr>
              <a:t>WCAG 2.0 downloaded into Word is 250 pages long and full of links.</a:t>
            </a:r>
            <a:br>
              <a:rPr lang="en-GB" dirty="0" smtClean="0">
                <a:latin typeface="Hypatia Sans Pro" pitchFamily="34" charset="0"/>
              </a:rPr>
            </a:br>
            <a:endParaRPr lang="en-GB" dirty="0" smtClean="0">
              <a:latin typeface="Hypatia Sans Pro" pitchFamily="34" charset="0"/>
            </a:endParaRPr>
          </a:p>
          <a:p>
            <a:pPr lvl="1">
              <a:lnSpc>
                <a:spcPct val="100000"/>
              </a:lnSpc>
            </a:pPr>
            <a:r>
              <a:rPr lang="en-GB" dirty="0" smtClean="0">
                <a:latin typeface="Hypatia Sans Pro" pitchFamily="34" charset="0"/>
              </a:rPr>
              <a:t>Often only 5-10% of a Course Tutor’s job is uploading to the web.</a:t>
            </a:r>
            <a:br>
              <a:rPr lang="en-GB" dirty="0" smtClean="0">
                <a:latin typeface="Hypatia Sans Pro" pitchFamily="34" charset="0"/>
              </a:rPr>
            </a:br>
            <a:endParaRPr lang="en-GB" dirty="0" smtClean="0">
              <a:latin typeface="Hypatia Sans Pro" pitchFamily="34" charset="0"/>
            </a:endParaRPr>
          </a:p>
          <a:p>
            <a:pPr lvl="1">
              <a:lnSpc>
                <a:spcPct val="100000"/>
              </a:lnSpc>
            </a:pPr>
            <a:r>
              <a:rPr lang="en-GB" dirty="0" smtClean="0">
                <a:latin typeface="Hypatia Sans Pro" pitchFamily="34" charset="0"/>
              </a:rPr>
              <a:t>Without proper accessibility training they are in danger of breaking the law.</a:t>
            </a:r>
            <a:endParaRPr lang="en-GB" dirty="0">
              <a:latin typeface="Hypatia Sans Pro" pitchFamily="34" charset="0"/>
            </a:endParaRPr>
          </a:p>
        </p:txBody>
      </p:sp>
      <p:pic>
        <p:nvPicPr>
          <p:cNvPr id="3076" name="Picture 4" descr="C:\Users\user\AppData\Local\Microsoft\Windows\Temporary Internet Files\Content.IE5\VACNHGJF\MP9004443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862" y="1645920"/>
            <a:ext cx="2320290" cy="30022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34</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3835490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40864" y="404133"/>
            <a:ext cx="7112000" cy="1143000"/>
          </a:xfrm>
        </p:spPr>
        <p:txBody>
          <a:bodyPr/>
          <a:lstStyle/>
          <a:p>
            <a:r>
              <a:rPr lang="en-GB" dirty="0" smtClean="0"/>
              <a:t>Any questions...?</a:t>
            </a:r>
            <a:endParaRPr lang="en-GB" dirty="0"/>
          </a:p>
        </p:txBody>
      </p:sp>
      <p:sp>
        <p:nvSpPr>
          <p:cNvPr id="29699" name="Content Placeholder 2"/>
          <p:cNvSpPr>
            <a:spLocks noGrp="1"/>
          </p:cNvSpPr>
          <p:nvPr>
            <p:ph idx="4294967295"/>
          </p:nvPr>
        </p:nvSpPr>
        <p:spPr>
          <a:xfrm>
            <a:off x="1325381" y="1669709"/>
            <a:ext cx="7627483" cy="4038600"/>
          </a:xfrm>
          <a:prstGeom prst="rect">
            <a:avLst/>
          </a:prstGeom>
        </p:spPr>
        <p:txBody>
          <a:bodyPr>
            <a:normAutofit/>
          </a:bodyPr>
          <a:lstStyle/>
          <a:p>
            <a:pPr marL="0" indent="0" algn="ctr">
              <a:buNone/>
            </a:pPr>
            <a:r>
              <a:rPr lang="en-GB" sz="2400" dirty="0" smtClean="0">
                <a:latin typeface="Hypatia Sans Pro" pitchFamily="34" charset="0"/>
              </a:rPr>
              <a:t>We hope you enjoyed your brief tour </a:t>
            </a:r>
            <a:br>
              <a:rPr lang="en-GB" sz="2400" dirty="0" smtClean="0">
                <a:latin typeface="Hypatia Sans Pro" pitchFamily="34" charset="0"/>
              </a:rPr>
            </a:br>
            <a:r>
              <a:rPr lang="en-GB" sz="2400" dirty="0" smtClean="0">
                <a:latin typeface="Hypatia Sans Pro" pitchFamily="34" charset="0"/>
              </a:rPr>
              <a:t>into avoiding the pitfalls.</a:t>
            </a:r>
          </a:p>
          <a:p>
            <a:pPr marL="0" indent="0" algn="ctr">
              <a:buNone/>
            </a:pPr>
            <a:endParaRPr lang="en-GB" sz="2400" dirty="0">
              <a:latin typeface="Hypatia Sans Pro" pitchFamily="34" charset="0"/>
            </a:endParaRPr>
          </a:p>
          <a:p>
            <a:pPr marL="0" indent="0">
              <a:buNone/>
            </a:pPr>
            <a:endParaRPr lang="en-GB" sz="2400" dirty="0" smtClean="0">
              <a:latin typeface="Hypatia Sans Pro" pitchFamily="34" charset="0"/>
            </a:endParaRPr>
          </a:p>
          <a:p>
            <a:pPr algn="ctr">
              <a:buFont typeface="Wingdings" pitchFamily="2" charset="2"/>
              <a:buNone/>
            </a:pPr>
            <a:r>
              <a:rPr lang="en-GB" sz="2000" dirty="0" smtClean="0">
                <a:latin typeface="Hypatia Sans Pro" pitchFamily="34" charset="0"/>
              </a:rPr>
              <a:t>Penny Everett</a:t>
            </a:r>
          </a:p>
          <a:p>
            <a:pPr algn="ctr">
              <a:buFont typeface="Wingdings" pitchFamily="2" charset="2"/>
              <a:buNone/>
            </a:pPr>
            <a:r>
              <a:rPr lang="en-GB" sz="2000" dirty="0" smtClean="0">
                <a:latin typeface="Hypatia Sans Pro" pitchFamily="34" charset="0"/>
              </a:rPr>
              <a:t>Web Accessibility Consultant</a:t>
            </a:r>
          </a:p>
          <a:p>
            <a:pPr algn="ctr">
              <a:buFont typeface="Wingdings" pitchFamily="2" charset="2"/>
              <a:buNone/>
            </a:pPr>
            <a:endParaRPr lang="en-GB" sz="2000" dirty="0" smtClean="0">
              <a:latin typeface="Hypatia Sans Pro" pitchFamily="34" charset="0"/>
            </a:endParaRPr>
          </a:p>
          <a:p>
            <a:pPr algn="ctr">
              <a:buNone/>
            </a:pPr>
            <a:r>
              <a:rPr lang="en-GB" b="1" dirty="0" smtClean="0">
                <a:latin typeface="Hypatia Sans Pro" pitchFamily="34" charset="0"/>
              </a:rPr>
              <a:t>penny.everett@verseone.com</a:t>
            </a:r>
            <a:endParaRPr lang="en-GB" b="1" dirty="0">
              <a:latin typeface="Hypatia Sans Pro" pitchFamily="34" charset="0"/>
            </a:endParaRPr>
          </a:p>
          <a:p>
            <a:pPr algn="ctr">
              <a:buFont typeface="Wingdings" pitchFamily="2" charset="2"/>
              <a:buNone/>
            </a:pPr>
            <a:r>
              <a:rPr lang="en-GB" sz="2000" b="1" dirty="0" smtClean="0">
                <a:solidFill>
                  <a:srgbClr val="7030A0"/>
                </a:solidFill>
                <a:latin typeface="Hypatia Sans Pro" pitchFamily="34" charset="0"/>
              </a:rPr>
              <a:t>VerseOne  Technologies Limited</a:t>
            </a:r>
          </a:p>
        </p:txBody>
      </p:sp>
      <p:sp>
        <p:nvSpPr>
          <p:cNvPr id="5"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35</a:t>
            </a:fld>
            <a:endParaRPr lang="en-GB" sz="1000" dirty="0">
              <a:solidFill>
                <a:schemeClr val="bg1"/>
              </a:solidFill>
              <a:latin typeface="Hypatia Sans Pro" pitchFamily="34" charset="0"/>
            </a:endParaRPr>
          </a:p>
        </p:txBody>
      </p:sp>
      <p:pic>
        <p:nvPicPr>
          <p:cNvPr id="7" name="Picture 6" title="Keyboard only">
            <a:hlinkClick r:id="rId2" action="ppaction://hlinksldjump" tooltip="keyboard only"/>
          </p:cNvPr>
          <p:cNvPicPr/>
          <p:nvPr/>
        </p:nvPicPr>
        <p:blipFill>
          <a:blip r:embed="rId3" cstate="print"/>
          <a:srcRect b="9604"/>
          <a:stretch>
            <a:fillRect/>
          </a:stretch>
        </p:blipFill>
        <p:spPr bwMode="auto">
          <a:xfrm>
            <a:off x="457199" y="3283691"/>
            <a:ext cx="820351" cy="1209797"/>
          </a:xfrm>
          <a:prstGeom prst="rect">
            <a:avLst/>
          </a:prstGeom>
          <a:ln>
            <a:solidFill>
              <a:schemeClr val="bg1">
                <a:lumMod val="65000"/>
              </a:schemeClr>
            </a:solidFill>
          </a:ln>
        </p:spPr>
      </p:pic>
      <p:pic>
        <p:nvPicPr>
          <p:cNvPr id="8" name="Picture 7">
            <a:hlinkClick r:id="rId2" action="ppaction://hlinksldjump" tooltip="dyslexia"/>
          </p:cNvPr>
          <p:cNvPicPr/>
          <p:nvPr/>
        </p:nvPicPr>
        <p:blipFill>
          <a:blip r:embed="rId4" cstate="print"/>
          <a:srcRect r="31952"/>
          <a:stretch>
            <a:fillRect/>
          </a:stretch>
        </p:blipFill>
        <p:spPr bwMode="auto">
          <a:xfrm>
            <a:off x="1325381" y="3108960"/>
            <a:ext cx="597942" cy="481913"/>
          </a:xfrm>
          <a:prstGeom prst="rect">
            <a:avLst/>
          </a:prstGeom>
          <a:ln>
            <a:solidFill>
              <a:schemeClr val="bg1">
                <a:lumMod val="65000"/>
              </a:schemeClr>
            </a:solidFill>
          </a:ln>
        </p:spPr>
      </p:pic>
      <p:pic>
        <p:nvPicPr>
          <p:cNvPr id="9" name="Picture 8">
            <a:hlinkClick r:id="rId2" action="ppaction://hlinksldjump" tooltip="colour blind and ES"/>
          </p:cNvPr>
          <p:cNvPicPr/>
          <p:nvPr/>
        </p:nvPicPr>
        <p:blipFill>
          <a:blip r:embed="rId5" cstate="print"/>
          <a:srcRect l="26522" t="10238" r="25150" b="40984"/>
          <a:stretch>
            <a:fillRect/>
          </a:stretch>
        </p:blipFill>
        <p:spPr bwMode="auto">
          <a:xfrm>
            <a:off x="1794259" y="2951835"/>
            <a:ext cx="625501" cy="837142"/>
          </a:xfrm>
          <a:prstGeom prst="rect">
            <a:avLst/>
          </a:prstGeom>
          <a:ln>
            <a:solidFill>
              <a:schemeClr val="bg1">
                <a:lumMod val="65000"/>
              </a:schemeClr>
            </a:solidFill>
          </a:ln>
        </p:spPr>
      </p:pic>
      <p:pic>
        <p:nvPicPr>
          <p:cNvPr id="10" name="Picture 9" descr="Dear user">
            <a:hlinkClick r:id="rId2" action="ppaction://hlinksldjump" tooltip="born deaf"/>
          </p:cNvPr>
          <p:cNvPicPr/>
          <p:nvPr/>
        </p:nvPicPr>
        <p:blipFill>
          <a:blip r:embed="rId6" cstate="print"/>
          <a:stretch>
            <a:fillRect/>
          </a:stretch>
        </p:blipFill>
        <p:spPr bwMode="auto">
          <a:xfrm>
            <a:off x="1162775" y="3561625"/>
            <a:ext cx="762000" cy="1095375"/>
          </a:xfrm>
          <a:prstGeom prst="rect">
            <a:avLst/>
          </a:prstGeom>
          <a:ln>
            <a:solidFill>
              <a:schemeClr val="bg1">
                <a:lumMod val="65000"/>
              </a:schemeClr>
            </a:solidFill>
          </a:ln>
        </p:spPr>
      </p:pic>
      <p:pic>
        <p:nvPicPr>
          <p:cNvPr id="11" name="Picture 10">
            <a:hlinkClick r:id="rId2" action="ppaction://hlinksldjump" tooltip="hearing impaired"/>
          </p:cNvPr>
          <p:cNvPicPr/>
          <p:nvPr/>
        </p:nvPicPr>
        <p:blipFill>
          <a:blip r:embed="rId7" cstate="print"/>
          <a:srcRect l="17855" r="5944"/>
          <a:stretch>
            <a:fillRect/>
          </a:stretch>
        </p:blipFill>
        <p:spPr bwMode="auto">
          <a:xfrm>
            <a:off x="1731351" y="3721965"/>
            <a:ext cx="762000" cy="723900"/>
          </a:xfrm>
          <a:prstGeom prst="rect">
            <a:avLst/>
          </a:prstGeom>
          <a:ln>
            <a:solidFill>
              <a:schemeClr val="bg1">
                <a:lumMod val="65000"/>
              </a:schemeClr>
            </a:solidFill>
          </a:ln>
        </p:spPr>
      </p:pic>
      <p:pic>
        <p:nvPicPr>
          <p:cNvPr id="13" name="Picture 12">
            <a:hlinkClick r:id="rId2" action="ppaction://hlinksldjump" tooltip="motor impaired and epileptic"/>
          </p:cNvPr>
          <p:cNvPicPr/>
          <p:nvPr/>
        </p:nvPicPr>
        <p:blipFill>
          <a:blip r:embed="rId8" cstate="print"/>
          <a:srcRect l="23529" t="11864" r="11765" b="30106"/>
          <a:stretch>
            <a:fillRect/>
          </a:stretch>
        </p:blipFill>
        <p:spPr bwMode="auto">
          <a:xfrm>
            <a:off x="793681" y="4374690"/>
            <a:ext cx="838200" cy="1066800"/>
          </a:xfrm>
          <a:prstGeom prst="rect">
            <a:avLst/>
          </a:prstGeom>
          <a:ln>
            <a:solidFill>
              <a:schemeClr val="bg1">
                <a:lumMod val="65000"/>
              </a:schemeClr>
            </a:solidFill>
          </a:ln>
        </p:spPr>
      </p:pic>
      <p:pic>
        <p:nvPicPr>
          <p:cNvPr id="14" name="Picture 13" descr="graur razvan ionut4.jpg"/>
          <p:cNvPicPr/>
          <p:nvPr/>
        </p:nvPicPr>
        <p:blipFill>
          <a:blip r:embed="rId9" cstate="print"/>
          <a:stretch>
            <a:fillRect/>
          </a:stretch>
        </p:blipFill>
        <p:spPr>
          <a:xfrm>
            <a:off x="7373409" y="3198726"/>
            <a:ext cx="799671" cy="1046478"/>
          </a:xfrm>
          <a:prstGeom prst="rect">
            <a:avLst/>
          </a:prstGeom>
          <a:ln>
            <a:solidFill>
              <a:schemeClr val="bg1">
                <a:lumMod val="65000"/>
              </a:schemeClr>
            </a:solidFill>
          </a:ln>
        </p:spPr>
      </p:pic>
      <p:pic>
        <p:nvPicPr>
          <p:cNvPr id="12" name="Picture 11">
            <a:hlinkClick r:id="rId10" action="ppaction://hlinksldjump" tooltip="registered blind"/>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73245" y="3989299"/>
            <a:ext cx="1007535" cy="755651"/>
          </a:xfrm>
          <a:prstGeom prst="rect">
            <a:avLst/>
          </a:prstGeom>
        </p:spPr>
      </p:pic>
    </p:spTree>
    <p:extLst>
      <p:ext uri="{BB962C8B-B14F-4D97-AF65-F5344CB8AC3E}">
        <p14:creationId xmlns:p14="http://schemas.microsoft.com/office/powerpoint/2010/main" val="34721204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pPr eaLnBrk="1" hangingPunct="1"/>
            <a:r>
              <a:rPr lang="en-GB" dirty="0" smtClean="0"/>
              <a:t>Assistive/Adaptive Technology</a:t>
            </a:r>
          </a:p>
        </p:txBody>
      </p:sp>
      <p:pic>
        <p:nvPicPr>
          <p:cNvPr id="21509" name="Picture 12" descr="Browsealou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0" y="3050581"/>
            <a:ext cx="844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3" descr="zoomtex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694856"/>
            <a:ext cx="11239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4" descr="screen_rea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0440" y="1694856"/>
            <a:ext cx="201136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7" descr="headphones.jpg"/>
          <p:cNvPicPr>
            <a:picLocks noChangeAspect="1"/>
          </p:cNvPicPr>
          <p:nvPr/>
        </p:nvPicPr>
        <p:blipFill>
          <a:blip r:embed="rId6"/>
          <a:srcRect/>
          <a:stretch>
            <a:fillRect/>
          </a:stretch>
        </p:blipFill>
        <p:spPr bwMode="auto">
          <a:xfrm>
            <a:off x="4282440" y="2691806"/>
            <a:ext cx="857250" cy="1190625"/>
          </a:xfrm>
          <a:prstGeom prst="rect">
            <a:avLst/>
          </a:prstGeom>
          <a:noFill/>
          <a:ln w="9525">
            <a:solidFill>
              <a:schemeClr val="tx1">
                <a:lumMod val="65000"/>
              </a:schemeClr>
            </a:solidFill>
            <a:miter lim="800000"/>
            <a:headEnd/>
            <a:tailEnd/>
          </a:ln>
        </p:spPr>
      </p:pic>
      <p:pic>
        <p:nvPicPr>
          <p:cNvPr id="21518" name="Picture 14" descr="braille_keyboar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13282" y="4566326"/>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4</a:t>
            </a:fld>
            <a:endParaRPr lang="en-GB" sz="1000" dirty="0">
              <a:solidFill>
                <a:schemeClr val="bg1"/>
              </a:solidFill>
              <a:latin typeface="Hypatia Sans Pro" pitchFamily="34" charset="0"/>
            </a:endParaRPr>
          </a:p>
        </p:txBody>
      </p:sp>
      <p:pic>
        <p:nvPicPr>
          <p:cNvPr id="16" name="Picture 15">
            <a:hlinkClick r:id="rId8" action="ppaction://hlinksldjump" tooltip="dyslexia"/>
          </p:cNvPr>
          <p:cNvPicPr/>
          <p:nvPr/>
        </p:nvPicPr>
        <p:blipFill>
          <a:blip r:embed="rId9" cstate="print"/>
          <a:srcRect r="31952"/>
          <a:stretch>
            <a:fillRect/>
          </a:stretch>
        </p:blipFill>
        <p:spPr bwMode="auto">
          <a:xfrm>
            <a:off x="2231471" y="1694856"/>
            <a:ext cx="920274" cy="834338"/>
          </a:xfrm>
          <a:prstGeom prst="rect">
            <a:avLst/>
          </a:prstGeom>
          <a:ln>
            <a:solidFill>
              <a:schemeClr val="bg1">
                <a:lumMod val="65000"/>
              </a:schemeClr>
            </a:solidFill>
          </a:ln>
        </p:spPr>
      </p:pic>
      <p:pic>
        <p:nvPicPr>
          <p:cNvPr id="18" name="Picture 17" descr="graur razvan ionut4.jpg"/>
          <p:cNvPicPr/>
          <p:nvPr/>
        </p:nvPicPr>
        <p:blipFill>
          <a:blip r:embed="rId10" cstate="print"/>
          <a:stretch>
            <a:fillRect/>
          </a:stretch>
        </p:blipFill>
        <p:spPr>
          <a:xfrm>
            <a:off x="5962840" y="4580362"/>
            <a:ext cx="799671" cy="1046478"/>
          </a:xfrm>
          <a:prstGeom prst="rect">
            <a:avLst/>
          </a:prstGeom>
          <a:ln>
            <a:solidFill>
              <a:schemeClr val="bg1">
                <a:lumMod val="65000"/>
              </a:schemeClr>
            </a:solidFill>
          </a:ln>
        </p:spPr>
      </p:pic>
      <p:pic>
        <p:nvPicPr>
          <p:cNvPr id="1026" name="Picture 2" descr="http://4.bp.blogspot.com/-LmcfsdPB6SI/T7IZLb2eRII/AAAAAAAATA0/15BIvTIHABU/s1600/nvda-ico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4691" y="4678538"/>
            <a:ext cx="1145935" cy="9612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Use of own styleshe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515" y="4162798"/>
            <a:ext cx="14573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hlinkClick r:id="rId8" action="ppaction://hlinksldjump" tooltip="colour blind and ES"/>
          </p:cNvPr>
          <p:cNvPicPr/>
          <p:nvPr/>
        </p:nvPicPr>
        <p:blipFill>
          <a:blip r:embed="rId13" cstate="print"/>
          <a:srcRect l="26522" t="10238" r="25150" b="40984"/>
          <a:stretch>
            <a:fillRect/>
          </a:stretch>
        </p:blipFill>
        <p:spPr bwMode="auto">
          <a:xfrm>
            <a:off x="2325847" y="3546971"/>
            <a:ext cx="920274" cy="1231653"/>
          </a:xfrm>
          <a:prstGeom prst="rect">
            <a:avLst/>
          </a:prstGeom>
          <a:ln>
            <a:solidFill>
              <a:schemeClr val="bg1">
                <a:lumMod val="65000"/>
              </a:schemeClr>
            </a:solidFill>
          </a:ln>
        </p:spPr>
      </p:pic>
    </p:spTree>
    <p:extLst>
      <p:ext uri="{BB962C8B-B14F-4D97-AF65-F5344CB8AC3E}">
        <p14:creationId xmlns:p14="http://schemas.microsoft.com/office/powerpoint/2010/main" val="13288756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Users rely solely on good web design and accessible content</a:t>
            </a:r>
            <a:endParaRPr lang="en-GB" sz="3200" dirty="0"/>
          </a:p>
        </p:txBody>
      </p:sp>
      <p:sp>
        <p:nvSpPr>
          <p:cNvPr id="3" name="Content Placeholder 2"/>
          <p:cNvSpPr>
            <a:spLocks noGrp="1"/>
          </p:cNvSpPr>
          <p:nvPr>
            <p:ph sz="quarter" idx="10"/>
          </p:nvPr>
        </p:nvSpPr>
        <p:spPr>
          <a:xfrm>
            <a:off x="2649358" y="1836991"/>
            <a:ext cx="4193401" cy="3668679"/>
          </a:xfrm>
        </p:spPr>
        <p:txBody>
          <a:bodyPr>
            <a:normAutofit lnSpcReduction="10000"/>
          </a:bodyPr>
          <a:lstStyle/>
          <a:p>
            <a:r>
              <a:rPr lang="en-GB" dirty="0" smtClean="0"/>
              <a:t>Vision impaired users will often need to make the text larger</a:t>
            </a:r>
          </a:p>
          <a:p>
            <a:r>
              <a:rPr lang="en-GB" dirty="0" smtClean="0"/>
              <a:t>Tab only users will need to see where they are currently focused</a:t>
            </a:r>
          </a:p>
          <a:p>
            <a:r>
              <a:rPr lang="en-GB" dirty="0" smtClean="0"/>
              <a:t>Born deaf users will need ‘Plain English’</a:t>
            </a:r>
          </a:p>
          <a:p>
            <a:r>
              <a:rPr lang="en-GB" dirty="0" smtClean="0"/>
              <a:t>Hard of hearing like deaf users will need content authors to be aware that they need audio and video transcripts and transcriptions.</a:t>
            </a:r>
          </a:p>
          <a:p>
            <a:endParaRPr lang="en-GB" dirty="0"/>
          </a:p>
        </p:txBody>
      </p:sp>
      <p:pic>
        <p:nvPicPr>
          <p:cNvPr id="5" name="Picture 4" title="Keyboard only">
            <a:hlinkClick r:id="rId2" action="ppaction://hlinksldjump" tooltip="keyboard only"/>
          </p:cNvPr>
          <p:cNvPicPr/>
          <p:nvPr/>
        </p:nvPicPr>
        <p:blipFill>
          <a:blip r:embed="rId3" cstate="print"/>
          <a:srcRect b="9604"/>
          <a:stretch>
            <a:fillRect/>
          </a:stretch>
        </p:blipFill>
        <p:spPr bwMode="auto">
          <a:xfrm>
            <a:off x="1338986" y="1861799"/>
            <a:ext cx="1058982" cy="1425469"/>
          </a:xfrm>
          <a:prstGeom prst="rect">
            <a:avLst/>
          </a:prstGeom>
          <a:ln>
            <a:solidFill>
              <a:schemeClr val="bg1">
                <a:lumMod val="65000"/>
              </a:schemeClr>
            </a:solidFill>
          </a:ln>
        </p:spPr>
      </p:pic>
      <p:pic>
        <p:nvPicPr>
          <p:cNvPr id="6" name="Picture 5" descr="Dear user">
            <a:hlinkClick r:id="rId2" action="ppaction://hlinksldjump" tooltip="born deaf"/>
          </p:cNvPr>
          <p:cNvPicPr/>
          <p:nvPr/>
        </p:nvPicPr>
        <p:blipFill>
          <a:blip r:embed="rId4" cstate="print"/>
          <a:stretch>
            <a:fillRect/>
          </a:stretch>
        </p:blipFill>
        <p:spPr bwMode="auto">
          <a:xfrm>
            <a:off x="7303869" y="4165011"/>
            <a:ext cx="762000" cy="1095375"/>
          </a:xfrm>
          <a:prstGeom prst="rect">
            <a:avLst/>
          </a:prstGeom>
          <a:ln>
            <a:solidFill>
              <a:schemeClr val="bg1">
                <a:lumMod val="65000"/>
              </a:schemeClr>
            </a:solidFill>
          </a:ln>
        </p:spPr>
      </p:pic>
      <p:pic>
        <p:nvPicPr>
          <p:cNvPr id="7" name="Picture 6">
            <a:hlinkClick r:id="rId2" action="ppaction://hlinksldjump" tooltip="hearing impaired"/>
          </p:cNvPr>
          <p:cNvPicPr/>
          <p:nvPr/>
        </p:nvPicPr>
        <p:blipFill>
          <a:blip r:embed="rId5" cstate="print"/>
          <a:srcRect l="17855" r="5944"/>
          <a:stretch>
            <a:fillRect/>
          </a:stretch>
        </p:blipFill>
        <p:spPr bwMode="auto">
          <a:xfrm>
            <a:off x="7882989" y="5143720"/>
            <a:ext cx="762000" cy="723900"/>
          </a:xfrm>
          <a:prstGeom prst="rect">
            <a:avLst/>
          </a:prstGeom>
          <a:ln>
            <a:solidFill>
              <a:schemeClr val="bg1">
                <a:lumMod val="65000"/>
              </a:schemeClr>
            </a:solidFill>
          </a:ln>
        </p:spPr>
      </p:pic>
      <p:pic>
        <p:nvPicPr>
          <p:cNvPr id="9" name="Picture 6" descr="computer key Ta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656" y="3006543"/>
            <a:ext cx="918667" cy="73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035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stats…</a:t>
            </a:r>
            <a:endParaRPr lang="en-GB" dirty="0"/>
          </a:p>
        </p:txBody>
      </p:sp>
      <p:sp>
        <p:nvSpPr>
          <p:cNvPr id="3" name="Content Placeholder 2"/>
          <p:cNvSpPr>
            <a:spLocks noGrp="1"/>
          </p:cNvSpPr>
          <p:nvPr>
            <p:ph sz="quarter" idx="10"/>
          </p:nvPr>
        </p:nvSpPr>
        <p:spPr/>
        <p:txBody>
          <a:bodyPr>
            <a:normAutofit lnSpcReduction="10000"/>
          </a:bodyPr>
          <a:lstStyle/>
          <a:p>
            <a:pPr>
              <a:lnSpc>
                <a:spcPct val="200000"/>
              </a:lnSpc>
            </a:pPr>
            <a:r>
              <a:rPr lang="en-GB" dirty="0" smtClean="0"/>
              <a:t>100 people go blind every day.</a:t>
            </a:r>
          </a:p>
          <a:p>
            <a:pPr>
              <a:lnSpc>
                <a:spcPct val="200000"/>
              </a:lnSpc>
            </a:pPr>
            <a:r>
              <a:rPr lang="en-GB" dirty="0"/>
              <a:t>10% of people who have hearing loss were born deaf</a:t>
            </a:r>
            <a:r>
              <a:rPr lang="en-GB" dirty="0" smtClean="0"/>
              <a:t>.</a:t>
            </a:r>
          </a:p>
          <a:p>
            <a:pPr>
              <a:lnSpc>
                <a:spcPct val="200000"/>
              </a:lnSpc>
            </a:pPr>
            <a:r>
              <a:rPr lang="en-GB" dirty="0" smtClean="0"/>
              <a:t>1 in 10 people have some form of dyslexia.</a:t>
            </a:r>
          </a:p>
          <a:p>
            <a:pPr marL="457200" lvl="1" indent="0">
              <a:lnSpc>
                <a:spcPct val="200000"/>
              </a:lnSpc>
              <a:buNone/>
            </a:pPr>
            <a:r>
              <a:rPr lang="en-GB" dirty="0"/>
              <a:t>	</a:t>
            </a:r>
            <a:endParaRPr lang="en-GB" dirty="0" smtClean="0"/>
          </a:p>
          <a:p>
            <a:pPr marL="457200" lvl="1" indent="0" algn="ctr">
              <a:lnSpc>
                <a:spcPct val="200000"/>
              </a:lnSpc>
              <a:buNone/>
            </a:pPr>
            <a:r>
              <a:rPr lang="en-GB" dirty="0" smtClean="0"/>
              <a:t>Are you aware of the number of students </a:t>
            </a:r>
            <a:br>
              <a:rPr lang="en-GB" dirty="0" smtClean="0"/>
            </a:br>
            <a:r>
              <a:rPr lang="en-GB" dirty="0" smtClean="0"/>
              <a:t>in your College who have impairments</a:t>
            </a:r>
            <a:br>
              <a:rPr lang="en-GB" dirty="0" smtClean="0"/>
            </a:br>
            <a:r>
              <a:rPr lang="en-GB" dirty="0" smtClean="0"/>
              <a:t>and the breakdown of those stats?</a:t>
            </a:r>
          </a:p>
        </p:txBody>
      </p:sp>
      <p:sp>
        <p:nvSpPr>
          <p:cNvPr id="4"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6</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12685091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2913" y="473075"/>
            <a:ext cx="8472487" cy="1143000"/>
          </a:xfrm>
        </p:spPr>
        <p:txBody>
          <a:bodyPr>
            <a:normAutofit/>
          </a:bodyPr>
          <a:lstStyle/>
          <a:p>
            <a:r>
              <a:rPr lang="en-GB" dirty="0" smtClean="0"/>
              <a:t>The Equality Act 2010</a:t>
            </a:r>
            <a:endParaRPr lang="en-GB" sz="2000" dirty="0" smtClean="0"/>
          </a:p>
        </p:txBody>
      </p:sp>
      <p:sp>
        <p:nvSpPr>
          <p:cNvPr id="13315" name="Content Placeholder 2"/>
          <p:cNvSpPr>
            <a:spLocks noGrp="1"/>
          </p:cNvSpPr>
          <p:nvPr>
            <p:ph idx="4294967295"/>
          </p:nvPr>
        </p:nvSpPr>
        <p:spPr>
          <a:xfrm>
            <a:off x="3071376" y="1960873"/>
            <a:ext cx="5154612" cy="4343400"/>
          </a:xfrm>
          <a:prstGeom prst="rect">
            <a:avLst/>
          </a:prstGeom>
        </p:spPr>
        <p:txBody>
          <a:bodyPr/>
          <a:lstStyle/>
          <a:p>
            <a:pPr>
              <a:lnSpc>
                <a:spcPct val="100000"/>
              </a:lnSpc>
            </a:pPr>
            <a:r>
              <a:rPr lang="en-GB" b="1" dirty="0" smtClean="0">
                <a:solidFill>
                  <a:srgbClr val="7030A0"/>
                </a:solidFill>
                <a:latin typeface="Hypatia Sans Pro" pitchFamily="34" charset="0"/>
              </a:rPr>
              <a:t>Direct</a:t>
            </a:r>
            <a:r>
              <a:rPr lang="en-GB" dirty="0" smtClean="0">
                <a:solidFill>
                  <a:srgbClr val="7030A0"/>
                </a:solidFill>
                <a:latin typeface="Hypatia Sans Pro" pitchFamily="34" charset="0"/>
              </a:rPr>
              <a:t> </a:t>
            </a:r>
            <a:r>
              <a:rPr lang="en-GB" b="1" dirty="0" smtClean="0">
                <a:solidFill>
                  <a:srgbClr val="7030A0"/>
                </a:solidFill>
                <a:latin typeface="Hypatia Sans Pro" pitchFamily="34" charset="0"/>
              </a:rPr>
              <a:t>discrimination</a:t>
            </a:r>
            <a:r>
              <a:rPr lang="en-GB" dirty="0" smtClean="0">
                <a:solidFill>
                  <a:srgbClr val="7030A0"/>
                </a:solidFill>
                <a:latin typeface="Hypatia Sans Pro" pitchFamily="34" charset="0"/>
              </a:rPr>
              <a:t> </a:t>
            </a:r>
            <a:r>
              <a:rPr lang="en-GB" dirty="0" smtClean="0">
                <a:latin typeface="Hypatia Sans Pro" pitchFamily="34" charset="0"/>
              </a:rPr>
              <a:t>is when someone is treated worse than another person because of a protected characteristic. </a:t>
            </a:r>
          </a:p>
          <a:p>
            <a:pPr>
              <a:lnSpc>
                <a:spcPct val="100000"/>
              </a:lnSpc>
            </a:pPr>
            <a:endParaRPr lang="en-GB" dirty="0" smtClean="0">
              <a:latin typeface="Hypatia Sans Pro" pitchFamily="34" charset="0"/>
            </a:endParaRPr>
          </a:p>
          <a:p>
            <a:pPr>
              <a:lnSpc>
                <a:spcPct val="100000"/>
              </a:lnSpc>
            </a:pPr>
            <a:r>
              <a:rPr lang="en-GB" b="1" dirty="0" smtClean="0">
                <a:solidFill>
                  <a:srgbClr val="7030A0"/>
                </a:solidFill>
                <a:latin typeface="Hypatia Sans Pro" pitchFamily="34" charset="0"/>
              </a:rPr>
              <a:t>Indirect</a:t>
            </a:r>
            <a:r>
              <a:rPr lang="en-GB" dirty="0" smtClean="0">
                <a:solidFill>
                  <a:srgbClr val="7030A0"/>
                </a:solidFill>
                <a:latin typeface="Hypatia Sans Pro" pitchFamily="34" charset="0"/>
              </a:rPr>
              <a:t> </a:t>
            </a:r>
            <a:r>
              <a:rPr lang="en-GB" b="1" dirty="0" smtClean="0">
                <a:solidFill>
                  <a:srgbClr val="7030A0"/>
                </a:solidFill>
                <a:latin typeface="Hypatia Sans Pro" pitchFamily="34" charset="0"/>
              </a:rPr>
              <a:t>discrimination</a:t>
            </a:r>
            <a:r>
              <a:rPr lang="en-GB" dirty="0" smtClean="0">
                <a:solidFill>
                  <a:srgbClr val="7030A0"/>
                </a:solidFill>
                <a:latin typeface="Hypatia Sans Pro" pitchFamily="34" charset="0"/>
              </a:rPr>
              <a:t> </a:t>
            </a:r>
            <a:r>
              <a:rPr lang="en-GB" dirty="0" smtClean="0">
                <a:latin typeface="Hypatia Sans Pro" pitchFamily="34" charset="0"/>
              </a:rPr>
              <a:t>can happen when there is a policy for everyone which disadvantages people with a PC.</a:t>
            </a:r>
            <a:endParaRPr lang="en-GB" dirty="0">
              <a:latin typeface="Hypatia Sans Pro" pitchFamily="34" charset="0"/>
            </a:endParaRPr>
          </a:p>
          <a:p>
            <a:pPr>
              <a:lnSpc>
                <a:spcPct val="100000"/>
              </a:lnSpc>
            </a:pPr>
            <a:endParaRPr lang="en-GB" dirty="0" smtClean="0">
              <a:latin typeface="Hypatia Sans Pro" pitchFamily="34" charset="0"/>
            </a:endParaRPr>
          </a:p>
          <a:p>
            <a:pPr>
              <a:lnSpc>
                <a:spcPct val="100000"/>
              </a:lnSpc>
            </a:pPr>
            <a:r>
              <a:rPr lang="en-GB" b="1" dirty="0" smtClean="0">
                <a:solidFill>
                  <a:srgbClr val="7030A0"/>
                </a:solidFill>
                <a:latin typeface="Hypatia Sans Pro" pitchFamily="34" charset="0"/>
              </a:rPr>
              <a:t>Discrimination arising from </a:t>
            </a:r>
            <a:r>
              <a:rPr lang="en-GB" dirty="0">
                <a:latin typeface="Hypatia Sans Pro" pitchFamily="34" charset="0"/>
              </a:rPr>
              <a:t>occurs when a disabled person is treated unfavourably </a:t>
            </a:r>
            <a:r>
              <a:rPr lang="en-GB" dirty="0" smtClean="0">
                <a:latin typeface="Hypatia Sans Pro" pitchFamily="34" charset="0"/>
              </a:rPr>
              <a:t>because of </a:t>
            </a:r>
            <a:r>
              <a:rPr lang="en-GB" dirty="0">
                <a:latin typeface="Hypatia Sans Pro" pitchFamily="34" charset="0"/>
              </a:rPr>
              <a:t>something connected with </a:t>
            </a:r>
            <a:r>
              <a:rPr lang="en-GB" dirty="0" smtClean="0">
                <a:latin typeface="Hypatia Sans Pro" pitchFamily="34" charset="0"/>
              </a:rPr>
              <a:t>their disability.</a:t>
            </a:r>
          </a:p>
        </p:txBody>
      </p:sp>
      <p:sp>
        <p:nvSpPr>
          <p:cNvPr id="2" name="TextBox 1"/>
          <p:cNvSpPr txBox="1"/>
          <p:nvPr/>
        </p:nvSpPr>
        <p:spPr>
          <a:xfrm>
            <a:off x="243681" y="6413735"/>
            <a:ext cx="8305800" cy="369332"/>
          </a:xfrm>
          <a:prstGeom prst="rect">
            <a:avLst/>
          </a:prstGeom>
          <a:noFill/>
        </p:spPr>
        <p:txBody>
          <a:bodyPr wrap="square" rtlCol="0">
            <a:spAutoFit/>
          </a:bodyPr>
          <a:lstStyle/>
          <a:p>
            <a:r>
              <a:rPr lang="en-GB" b="1" dirty="0" smtClean="0">
                <a:solidFill>
                  <a:srgbClr val="FF0000"/>
                </a:solidFill>
              </a:rPr>
              <a:t>A lack of financial resources alone is unlikely to be sufficient justification.</a:t>
            </a:r>
            <a:endParaRPr lang="en-GB" b="1" dirty="0">
              <a:solidFill>
                <a:srgbClr val="FF0000"/>
              </a:solidFill>
            </a:endParaRPr>
          </a:p>
        </p:txBody>
      </p:sp>
      <p:sp>
        <p:nvSpPr>
          <p:cNvPr id="21"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7</a:t>
            </a:fld>
            <a:endParaRPr lang="en-GB" sz="1000" dirty="0">
              <a:solidFill>
                <a:schemeClr val="bg1"/>
              </a:solidFill>
              <a:latin typeface="Hypatia Sans Pro" pitchFamily="34" charset="0"/>
            </a:endParaRPr>
          </a:p>
        </p:txBody>
      </p:sp>
      <p:grpSp>
        <p:nvGrpSpPr>
          <p:cNvPr id="22" name="Group 21"/>
          <p:cNvGrpSpPr/>
          <p:nvPr/>
        </p:nvGrpSpPr>
        <p:grpSpPr>
          <a:xfrm>
            <a:off x="1956253" y="3328765"/>
            <a:ext cx="807113" cy="807113"/>
            <a:chOff x="4122076" y="506288"/>
            <a:chExt cx="932505" cy="932505"/>
          </a:xfrm>
        </p:grpSpPr>
        <p:sp>
          <p:nvSpPr>
            <p:cNvPr id="23" name="Oval 22"/>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4" name="Oval 23"/>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Rectangle 24"/>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TextBox 25"/>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Indirect</a:t>
              </a:r>
              <a:endParaRPr lang="en-GB" sz="1200" b="1" dirty="0">
                <a:solidFill>
                  <a:srgbClr val="000000"/>
                </a:solidFill>
              </a:endParaRPr>
            </a:p>
          </p:txBody>
        </p:sp>
      </p:grpSp>
      <p:grpSp>
        <p:nvGrpSpPr>
          <p:cNvPr id="27" name="Group 26"/>
          <p:cNvGrpSpPr/>
          <p:nvPr/>
        </p:nvGrpSpPr>
        <p:grpSpPr>
          <a:xfrm>
            <a:off x="1965073" y="2018125"/>
            <a:ext cx="807113" cy="807113"/>
            <a:chOff x="4122076" y="506288"/>
            <a:chExt cx="932505" cy="932505"/>
          </a:xfrm>
        </p:grpSpPr>
        <p:sp>
          <p:nvSpPr>
            <p:cNvPr id="28" name="Oval 27"/>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Oval 28"/>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Rectangle 29"/>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TextBox 30"/>
            <p:cNvSpPr txBox="1"/>
            <p:nvPr/>
          </p:nvSpPr>
          <p:spPr>
            <a:xfrm>
              <a:off x="4122076" y="841925"/>
              <a:ext cx="896639" cy="320033"/>
            </a:xfrm>
            <a:prstGeom prst="rect">
              <a:avLst/>
            </a:prstGeom>
            <a:noFill/>
          </p:spPr>
          <p:txBody>
            <a:bodyPr wrap="square" rtlCol="0">
              <a:spAutoFit/>
            </a:bodyPr>
            <a:lstStyle/>
            <a:p>
              <a:pPr algn="ctr"/>
              <a:r>
                <a:rPr lang="en-GB" sz="1200" b="1" dirty="0" smtClean="0">
                  <a:solidFill>
                    <a:srgbClr val="000000"/>
                  </a:solidFill>
                </a:rPr>
                <a:t> Direct</a:t>
              </a:r>
              <a:endParaRPr lang="en-GB" sz="1200" b="1" dirty="0">
                <a:solidFill>
                  <a:srgbClr val="000000"/>
                </a:solidFill>
              </a:endParaRPr>
            </a:p>
          </p:txBody>
        </p:sp>
      </p:grpSp>
      <p:grpSp>
        <p:nvGrpSpPr>
          <p:cNvPr id="32" name="Group 31"/>
          <p:cNvGrpSpPr/>
          <p:nvPr/>
        </p:nvGrpSpPr>
        <p:grpSpPr>
          <a:xfrm>
            <a:off x="1984376" y="4639405"/>
            <a:ext cx="807114" cy="807113"/>
            <a:chOff x="4122075" y="506288"/>
            <a:chExt cx="932506" cy="932505"/>
          </a:xfrm>
        </p:grpSpPr>
        <p:sp>
          <p:nvSpPr>
            <p:cNvPr id="33" name="Oval 32"/>
            <p:cNvSpPr/>
            <p:nvPr/>
          </p:nvSpPr>
          <p:spPr>
            <a:xfrm>
              <a:off x="4122076" y="506288"/>
              <a:ext cx="932505" cy="932505"/>
            </a:xfrm>
            <a:prstGeom prst="ellipse">
              <a:avLst/>
            </a:prstGeom>
            <a:solidFill>
              <a:srgbClr val="FEACC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Oval 33"/>
            <p:cNvSpPr/>
            <p:nvPr/>
          </p:nvSpPr>
          <p:spPr>
            <a:xfrm>
              <a:off x="4211740" y="595952"/>
              <a:ext cx="753177" cy="753177"/>
            </a:xfrm>
            <a:prstGeom prst="ellipse">
              <a:avLst/>
            </a:prstGeom>
            <a:solidFill>
              <a:srgbClr val="FFFFFF"/>
            </a:solidFill>
            <a:ln>
              <a:solidFill>
                <a:srgbClr val="FEA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Rectangle 34"/>
            <p:cNvSpPr/>
            <p:nvPr/>
          </p:nvSpPr>
          <p:spPr>
            <a:xfrm rot="18869146">
              <a:off x="4188989" y="901319"/>
              <a:ext cx="808071" cy="124372"/>
            </a:xfrm>
            <a:prstGeom prst="rect">
              <a:avLst/>
            </a:prstGeom>
            <a:solidFill>
              <a:srgbClr val="FE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TextBox 35"/>
            <p:cNvSpPr txBox="1"/>
            <p:nvPr/>
          </p:nvSpPr>
          <p:spPr>
            <a:xfrm>
              <a:off x="4122075" y="705845"/>
              <a:ext cx="896639" cy="533389"/>
            </a:xfrm>
            <a:prstGeom prst="rect">
              <a:avLst/>
            </a:prstGeom>
            <a:noFill/>
          </p:spPr>
          <p:txBody>
            <a:bodyPr wrap="square" rtlCol="0">
              <a:spAutoFit/>
            </a:bodyPr>
            <a:lstStyle/>
            <a:p>
              <a:pPr algn="ctr"/>
              <a:r>
                <a:rPr lang="en-GB" sz="1200" b="1" dirty="0" smtClean="0">
                  <a:solidFill>
                    <a:srgbClr val="000000"/>
                  </a:solidFill>
                </a:rPr>
                <a:t> Arising from</a:t>
              </a:r>
              <a:endParaRPr lang="en-GB" sz="1200" b="1" dirty="0">
                <a:solidFill>
                  <a:srgbClr val="000000"/>
                </a:solidFill>
              </a:endParaRPr>
            </a:p>
          </p:txBody>
        </p:sp>
      </p:grpSp>
      <p:sp>
        <p:nvSpPr>
          <p:cNvPr id="3" name="Rectangle 2"/>
          <p:cNvSpPr/>
          <p:nvPr/>
        </p:nvSpPr>
        <p:spPr>
          <a:xfrm>
            <a:off x="1447800" y="3124200"/>
            <a:ext cx="6900108" cy="134112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359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2913" y="473075"/>
            <a:ext cx="8472487" cy="1143000"/>
          </a:xfrm>
        </p:spPr>
        <p:txBody>
          <a:bodyPr/>
          <a:lstStyle/>
          <a:p>
            <a:r>
              <a:rPr lang="en-GB" dirty="0" smtClean="0"/>
              <a:t>What is WCAG 2.0?</a:t>
            </a:r>
          </a:p>
        </p:txBody>
      </p:sp>
      <p:sp>
        <p:nvSpPr>
          <p:cNvPr id="5" name="Content Placeholder 2"/>
          <p:cNvSpPr txBox="1">
            <a:spLocks/>
          </p:cNvSpPr>
          <p:nvPr/>
        </p:nvSpPr>
        <p:spPr bwMode="auto">
          <a:xfrm>
            <a:off x="3122725" y="2219632"/>
            <a:ext cx="2606040" cy="3200400"/>
          </a:xfrm>
          <a:prstGeom prst="rect">
            <a:avLst/>
          </a:prstGeom>
          <a:noFill/>
          <a:ln w="9525">
            <a:noFill/>
            <a:miter lim="800000"/>
            <a:headEnd/>
            <a:tailEnd/>
          </a:ln>
        </p:spPr>
        <p:txBody>
          <a:bodyPr/>
          <a:lstStyle/>
          <a:p>
            <a:pPr>
              <a:lnSpc>
                <a:spcPct val="100000"/>
              </a:lnSpc>
              <a:spcBef>
                <a:spcPts val="0"/>
              </a:spcBef>
              <a:defRPr/>
            </a:pPr>
            <a:r>
              <a:rPr lang="en-GB" sz="2400" dirty="0" smtClean="0">
                <a:latin typeface="Hypatia Sans Pro" pitchFamily="34" charset="0"/>
              </a:rPr>
              <a:t>Single </a:t>
            </a:r>
            <a:r>
              <a:rPr lang="en-GB" sz="2400" b="1" dirty="0" smtClean="0">
                <a:solidFill>
                  <a:srgbClr val="7030A0"/>
                </a:solidFill>
                <a:latin typeface="Hypatia Sans Pro" pitchFamily="34" charset="0"/>
              </a:rPr>
              <a:t>A</a:t>
            </a:r>
            <a:r>
              <a:rPr lang="en-GB" sz="2400" b="1" dirty="0" smtClean="0">
                <a:solidFill>
                  <a:srgbClr val="FFFF99"/>
                </a:solidFill>
                <a:latin typeface="Hypatia Sans Pro" pitchFamily="34" charset="0"/>
              </a:rPr>
              <a:t/>
            </a:r>
            <a:br>
              <a:rPr lang="en-GB" sz="2400" b="1" dirty="0" smtClean="0">
                <a:solidFill>
                  <a:srgbClr val="FFFF99"/>
                </a:solidFill>
                <a:latin typeface="Hypatia Sans Pro" pitchFamily="34" charset="0"/>
              </a:rPr>
            </a:br>
            <a:r>
              <a:rPr lang="en-GB" dirty="0" smtClean="0">
                <a:latin typeface="Hypatia Sans Pro" pitchFamily="34" charset="0"/>
              </a:rPr>
              <a:t>25 </a:t>
            </a:r>
            <a:r>
              <a:rPr lang="en-GB" dirty="0">
                <a:latin typeface="Hypatia Sans Pro" pitchFamily="34" charset="0"/>
              </a:rPr>
              <a:t>Success Criteria</a:t>
            </a:r>
            <a:endParaRPr lang="en-GB" sz="2000" kern="0" dirty="0" smtClean="0">
              <a:latin typeface="Hypatia Sans Pro" pitchFamily="34" charset="0"/>
            </a:endParaRPr>
          </a:p>
          <a:p>
            <a:pPr>
              <a:lnSpc>
                <a:spcPct val="100000"/>
              </a:lnSpc>
              <a:spcBef>
                <a:spcPts val="0"/>
              </a:spcBef>
              <a:defRPr/>
            </a:pPr>
            <a:endParaRPr lang="en-GB" sz="2400" dirty="0" smtClean="0">
              <a:latin typeface="Hypatia Sans Pro" pitchFamily="34" charset="0"/>
            </a:endParaRPr>
          </a:p>
          <a:p>
            <a:pPr>
              <a:lnSpc>
                <a:spcPct val="100000"/>
              </a:lnSpc>
              <a:spcBef>
                <a:spcPts val="0"/>
              </a:spcBef>
              <a:defRPr/>
            </a:pPr>
            <a:r>
              <a:rPr lang="en-GB" sz="2400" dirty="0" smtClean="0">
                <a:latin typeface="Hypatia Sans Pro" pitchFamily="34" charset="0"/>
              </a:rPr>
              <a:t>Double </a:t>
            </a:r>
            <a:r>
              <a:rPr lang="en-GB" sz="2400" b="1" dirty="0" smtClean="0">
                <a:solidFill>
                  <a:srgbClr val="7030A0"/>
                </a:solidFill>
                <a:latin typeface="Hypatia Sans Pro" pitchFamily="34" charset="0"/>
              </a:rPr>
              <a:t>AA</a:t>
            </a:r>
            <a:r>
              <a:rPr lang="en-GB" sz="2400" b="1" dirty="0" smtClean="0">
                <a:solidFill>
                  <a:srgbClr val="FFFF99"/>
                </a:solidFill>
                <a:latin typeface="Hypatia Sans Pro" pitchFamily="34" charset="0"/>
              </a:rPr>
              <a:t/>
            </a:r>
            <a:br>
              <a:rPr lang="en-GB" sz="2400" b="1" dirty="0" smtClean="0">
                <a:solidFill>
                  <a:srgbClr val="FFFF99"/>
                </a:solidFill>
                <a:latin typeface="Hypatia Sans Pro" pitchFamily="34" charset="0"/>
              </a:rPr>
            </a:br>
            <a:r>
              <a:rPr lang="en-GB" dirty="0" smtClean="0">
                <a:latin typeface="Hypatia Sans Pro" pitchFamily="34" charset="0"/>
              </a:rPr>
              <a:t>13 </a:t>
            </a:r>
            <a:r>
              <a:rPr lang="en-GB" dirty="0">
                <a:latin typeface="Hypatia Sans Pro" pitchFamily="34" charset="0"/>
              </a:rPr>
              <a:t>Success Criteria</a:t>
            </a:r>
            <a:endParaRPr lang="en-GB" sz="2000" kern="0" dirty="0" smtClean="0">
              <a:latin typeface="Hypatia Sans Pro" pitchFamily="34" charset="0"/>
            </a:endParaRPr>
          </a:p>
          <a:p>
            <a:pPr>
              <a:lnSpc>
                <a:spcPct val="100000"/>
              </a:lnSpc>
              <a:spcBef>
                <a:spcPts val="0"/>
              </a:spcBef>
              <a:defRPr/>
            </a:pPr>
            <a:endParaRPr lang="en-GB" sz="2400" dirty="0" smtClean="0">
              <a:latin typeface="Hypatia Sans Pro" pitchFamily="34" charset="0"/>
            </a:endParaRPr>
          </a:p>
          <a:p>
            <a:pPr>
              <a:lnSpc>
                <a:spcPct val="100000"/>
              </a:lnSpc>
              <a:spcBef>
                <a:spcPts val="0"/>
              </a:spcBef>
              <a:defRPr/>
            </a:pPr>
            <a:r>
              <a:rPr lang="en-GB" sz="2400" dirty="0" smtClean="0">
                <a:latin typeface="Hypatia Sans Pro" pitchFamily="34" charset="0"/>
              </a:rPr>
              <a:t>Triple </a:t>
            </a:r>
            <a:r>
              <a:rPr lang="en-GB" sz="2400" b="1" dirty="0" smtClean="0">
                <a:solidFill>
                  <a:srgbClr val="7030A0"/>
                </a:solidFill>
                <a:latin typeface="Hypatia Sans Pro" pitchFamily="34" charset="0"/>
              </a:rPr>
              <a:t>AAA</a:t>
            </a:r>
            <a:r>
              <a:rPr lang="en-GB" sz="2400" b="1" dirty="0" smtClean="0">
                <a:solidFill>
                  <a:srgbClr val="FFFF99"/>
                </a:solidFill>
                <a:latin typeface="Hypatia Sans Pro" pitchFamily="34" charset="0"/>
              </a:rPr>
              <a:t/>
            </a:r>
            <a:br>
              <a:rPr lang="en-GB" sz="2400" b="1" dirty="0" smtClean="0">
                <a:solidFill>
                  <a:srgbClr val="FFFF99"/>
                </a:solidFill>
                <a:latin typeface="Hypatia Sans Pro" pitchFamily="34" charset="0"/>
              </a:rPr>
            </a:br>
            <a:r>
              <a:rPr lang="en-GB" dirty="0" smtClean="0">
                <a:latin typeface="Hypatia Sans Pro" pitchFamily="34" charset="0"/>
              </a:rPr>
              <a:t>23 </a:t>
            </a:r>
            <a:r>
              <a:rPr lang="en-GB" dirty="0">
                <a:latin typeface="Hypatia Sans Pro" pitchFamily="34" charset="0"/>
              </a:rPr>
              <a:t>Success Criteria</a:t>
            </a:r>
          </a:p>
          <a:p>
            <a:pPr eaLnBrk="0" hangingPunct="0">
              <a:spcBef>
                <a:spcPct val="20000"/>
              </a:spcBef>
              <a:buClr>
                <a:srgbClr val="FFFF99"/>
              </a:buClr>
              <a:buSzPct val="75000"/>
              <a:defRPr/>
            </a:pPr>
            <a:endParaRPr lang="en-GB" sz="2000" kern="0" dirty="0">
              <a:latin typeface="Hypatia Sans Pro" pitchFamily="34" charset="0"/>
            </a:endParaRPr>
          </a:p>
        </p:txBody>
      </p:sp>
      <p:sp>
        <p:nvSpPr>
          <p:cNvPr id="6"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8</a:t>
            </a:fld>
            <a:endParaRPr lang="en-GB" sz="1000" dirty="0">
              <a:solidFill>
                <a:schemeClr val="bg1"/>
              </a:solidFill>
              <a:latin typeface="Hypatia Sans Pro" pitchFamily="34" charset="0"/>
            </a:endParaRPr>
          </a:p>
        </p:txBody>
      </p:sp>
    </p:spTree>
    <p:extLst>
      <p:ext uri="{BB962C8B-B14F-4D97-AF65-F5344CB8AC3E}">
        <p14:creationId xmlns:p14="http://schemas.microsoft.com/office/powerpoint/2010/main" val="630479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274638"/>
            <a:ext cx="8781143" cy="1143000"/>
          </a:xfrm>
        </p:spPr>
        <p:txBody>
          <a:bodyPr>
            <a:normAutofit fontScale="90000"/>
          </a:bodyPr>
          <a:lstStyle/>
          <a:p>
            <a:r>
              <a:rPr lang="en-GB" dirty="0" smtClean="0"/>
              <a:t>4 main headings for success criteria…</a:t>
            </a:r>
            <a:endParaRPr lang="en-GB" dirty="0"/>
          </a:p>
        </p:txBody>
      </p:sp>
      <p:sp>
        <p:nvSpPr>
          <p:cNvPr id="3" name="Content Placeholder 2"/>
          <p:cNvSpPr>
            <a:spLocks noGrp="1"/>
          </p:cNvSpPr>
          <p:nvPr>
            <p:ph sz="quarter" idx="10"/>
          </p:nvPr>
        </p:nvSpPr>
        <p:spPr>
          <a:xfrm>
            <a:off x="1218831" y="2107281"/>
            <a:ext cx="7119256" cy="3485799"/>
          </a:xfrm>
        </p:spPr>
        <p:txBody>
          <a:bodyPr/>
          <a:lstStyle/>
          <a:p>
            <a:endParaRPr lang="en-GB" dirty="0"/>
          </a:p>
          <a:p>
            <a:pPr marL="1889125" indent="0">
              <a:buNone/>
            </a:pPr>
            <a:r>
              <a:rPr lang="en-GB" b="1" dirty="0" smtClean="0">
                <a:solidFill>
                  <a:srgbClr val="3333FF"/>
                </a:solidFill>
              </a:rPr>
              <a:t>P</a:t>
            </a:r>
            <a:r>
              <a:rPr lang="en-GB" dirty="0" smtClean="0"/>
              <a:t>	Perceivable (available to one sense)</a:t>
            </a:r>
          </a:p>
          <a:p>
            <a:pPr marL="1889125" indent="0">
              <a:buNone/>
            </a:pPr>
            <a:endParaRPr lang="en-GB" dirty="0" smtClean="0"/>
          </a:p>
          <a:p>
            <a:pPr marL="1889125" indent="0">
              <a:buNone/>
            </a:pPr>
            <a:r>
              <a:rPr lang="en-GB" b="1" dirty="0" smtClean="0">
                <a:solidFill>
                  <a:srgbClr val="7030A0"/>
                </a:solidFill>
              </a:rPr>
              <a:t>O</a:t>
            </a:r>
            <a:r>
              <a:rPr lang="en-GB" dirty="0" smtClean="0"/>
              <a:t>	Operable (keyboard only?)</a:t>
            </a:r>
          </a:p>
          <a:p>
            <a:pPr marL="1889125" indent="0">
              <a:buNone/>
            </a:pPr>
            <a:endParaRPr lang="en-GB" dirty="0" smtClean="0"/>
          </a:p>
          <a:p>
            <a:pPr marL="1889125" indent="0">
              <a:buNone/>
            </a:pPr>
            <a:r>
              <a:rPr lang="en-GB" b="1" dirty="0" smtClean="0">
                <a:solidFill>
                  <a:srgbClr val="C00000"/>
                </a:solidFill>
              </a:rPr>
              <a:t>U</a:t>
            </a:r>
            <a:r>
              <a:rPr lang="en-GB" dirty="0" smtClean="0"/>
              <a:t>	Understandable</a:t>
            </a:r>
          </a:p>
          <a:p>
            <a:pPr marL="1889125" indent="0">
              <a:buNone/>
            </a:pPr>
            <a:endParaRPr lang="en-GB" dirty="0" smtClean="0"/>
          </a:p>
          <a:p>
            <a:pPr marL="1889125" indent="0">
              <a:buNone/>
            </a:pPr>
            <a:r>
              <a:rPr lang="en-GB" b="1" dirty="0" smtClean="0">
                <a:solidFill>
                  <a:srgbClr val="00B050"/>
                </a:solidFill>
              </a:rPr>
              <a:t>R</a:t>
            </a:r>
            <a:r>
              <a:rPr lang="en-GB" dirty="0" smtClean="0"/>
              <a:t>	Robust (future proofed &amp; AT friendly)</a:t>
            </a:r>
          </a:p>
          <a:p>
            <a:pPr marL="0" indent="0">
              <a:buNone/>
            </a:pPr>
            <a:endParaRPr lang="en-GB" dirty="0"/>
          </a:p>
          <a:p>
            <a:endParaRPr lang="en-GB" dirty="0"/>
          </a:p>
        </p:txBody>
      </p:sp>
      <p:sp>
        <p:nvSpPr>
          <p:cNvPr id="4" name="Slide Number Placeholder 3"/>
          <p:cNvSpPr txBox="1">
            <a:spLocks/>
          </p:cNvSpPr>
          <p:nvPr/>
        </p:nvSpPr>
        <p:spPr>
          <a:xfrm>
            <a:off x="44450" y="6494203"/>
            <a:ext cx="398463" cy="2703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AB3A67-ACE1-4EA9-93AC-31BA8ED7CBE3}" type="slidenum">
              <a:rPr lang="en-GB" sz="1000" smtClean="0">
                <a:solidFill>
                  <a:schemeClr val="bg1"/>
                </a:solidFill>
                <a:latin typeface="Hypatia Sans Pro" pitchFamily="34" charset="0"/>
              </a:rPr>
              <a:pPr>
                <a:defRPr/>
              </a:pPr>
              <a:t>9</a:t>
            </a:fld>
            <a:endParaRPr lang="en-GB" sz="1000" dirty="0">
              <a:solidFill>
                <a:schemeClr val="bg1"/>
              </a:solidFill>
              <a:latin typeface="Hypatia Sans Pro" pitchFamily="34" charset="0"/>
            </a:endParaRPr>
          </a:p>
        </p:txBody>
      </p:sp>
      <p:sp>
        <p:nvSpPr>
          <p:cNvPr id="5" name="Content Placeholder 2"/>
          <p:cNvSpPr txBox="1">
            <a:spLocks/>
          </p:cNvSpPr>
          <p:nvPr/>
        </p:nvSpPr>
        <p:spPr bwMode="auto">
          <a:xfrm>
            <a:off x="759416" y="1299067"/>
            <a:ext cx="7578671" cy="509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200000"/>
              </a:lnSpc>
              <a:spcBef>
                <a:spcPct val="20000"/>
              </a:spcBef>
              <a:spcAft>
                <a:spcPct val="0"/>
              </a:spcAft>
              <a:buClr>
                <a:srgbClr val="FF99CC"/>
              </a:buClr>
              <a:buSzPct val="75000"/>
              <a:buFont typeface="Wingdings" pitchFamily="2" charset="2"/>
              <a:buChar char=""/>
              <a:defRPr sz="2000">
                <a:solidFill>
                  <a:schemeClr val="tx1"/>
                </a:solidFill>
                <a:latin typeface="+mn-lt"/>
                <a:ea typeface="+mn-ea"/>
                <a:cs typeface="+mn-cs"/>
              </a:defRPr>
            </a:lvl1pPr>
            <a:lvl2pPr marL="742950" indent="-285750" algn="l" rtl="0" eaLnBrk="0" fontAlgn="base" hangingPunct="0">
              <a:lnSpc>
                <a:spcPct val="200000"/>
              </a:lnSpc>
              <a:spcBef>
                <a:spcPct val="20000"/>
              </a:spcBef>
              <a:spcAft>
                <a:spcPct val="0"/>
              </a:spcAft>
              <a:buClr>
                <a:srgbClr val="66FFFF"/>
              </a:buClr>
              <a:buSzPct val="65000"/>
              <a:buFont typeface="Wingdings" pitchFamily="2" charset="2"/>
              <a:buChar char="n"/>
              <a:defRPr sz="18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a:solidFill>
                  <a:schemeClr val="tx1"/>
                </a:solidFill>
                <a:latin typeface="+mn-lt"/>
              </a:defRPr>
            </a:lvl9pPr>
          </a:lstStyle>
          <a:p>
            <a:pPr marL="0" indent="0" algn="ctr">
              <a:lnSpc>
                <a:spcPct val="100000"/>
              </a:lnSpc>
              <a:spcBef>
                <a:spcPts val="0"/>
              </a:spcBef>
              <a:buNone/>
            </a:pPr>
            <a:r>
              <a:rPr lang="en-GB" b="1" dirty="0" smtClean="0">
                <a:solidFill>
                  <a:srgbClr val="C00000"/>
                </a:solidFill>
                <a:latin typeface="Hypatia Sans Pro" pitchFamily="34" charset="0"/>
              </a:rPr>
              <a:t>Every aspect of the website can be tested!</a:t>
            </a:r>
          </a:p>
        </p:txBody>
      </p:sp>
    </p:spTree>
    <p:extLst>
      <p:ext uri="{BB962C8B-B14F-4D97-AF65-F5344CB8AC3E}">
        <p14:creationId xmlns:p14="http://schemas.microsoft.com/office/powerpoint/2010/main" val="4269828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A50021"/>
      </a:accent1>
      <a:accent2>
        <a:srgbClr val="990000"/>
      </a:accent2>
      <a:accent3>
        <a:srgbClr val="AAAAAA"/>
      </a:accent3>
      <a:accent4>
        <a:srgbClr val="DADADA"/>
      </a:accent4>
      <a:accent5>
        <a:srgbClr val="CFAAAB"/>
      </a:accent5>
      <a:accent6>
        <a:srgbClr val="8A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6065</TotalTime>
  <Words>1903</Words>
  <Application>Microsoft Macintosh PowerPoint</Application>
  <PresentationFormat>On-screen Show (4:3)</PresentationFormat>
  <Paragraphs>374</Paragraphs>
  <Slides>35</Slides>
  <Notes>17</Notes>
  <HiddenSlides>2</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Main impairments</vt:lpstr>
      <vt:lpstr>Dyslexia exercise</vt:lpstr>
      <vt:lpstr>Assistive/Adaptive Technology</vt:lpstr>
      <vt:lpstr>Users rely solely on good web design and accessible content</vt:lpstr>
      <vt:lpstr>Some stats…</vt:lpstr>
      <vt:lpstr>The Equality Act 2010</vt:lpstr>
      <vt:lpstr>What is WCAG 2.0?</vt:lpstr>
      <vt:lpstr>4 main headings for success criteria…</vt:lpstr>
      <vt:lpstr>Perceivable (distinguishable)</vt:lpstr>
      <vt:lpstr>Motor impairment</vt:lpstr>
      <vt:lpstr>Perceivable (time-based media)</vt:lpstr>
      <vt:lpstr>Bad examples</vt:lpstr>
      <vt:lpstr>Perceivable (time-based media)</vt:lpstr>
      <vt:lpstr>Perceivable (adaptable)</vt:lpstr>
      <vt:lpstr>PowerPoint Presentation</vt:lpstr>
      <vt:lpstr>Perceivable (text alternatives)</vt:lpstr>
      <vt:lpstr>Perceivable (adaptable)</vt:lpstr>
      <vt:lpstr>PowerPoint Presentation</vt:lpstr>
      <vt:lpstr>Perceivable (time-based media)</vt:lpstr>
      <vt:lpstr>Perceivable (text alternatives)</vt:lpstr>
      <vt:lpstr>Operable (navigable)</vt:lpstr>
      <vt:lpstr>Operable (Navigable)</vt:lpstr>
      <vt:lpstr>Operable Motor Impaired!</vt:lpstr>
      <vt:lpstr>Understandable (predictable)</vt:lpstr>
      <vt:lpstr>Not ensure forms are easy to use!</vt:lpstr>
      <vt:lpstr>Perceivable (print disability)</vt:lpstr>
      <vt:lpstr>Robust (print disability)</vt:lpstr>
      <vt:lpstr>DAISY Digital Accessible Information System</vt:lpstr>
      <vt:lpstr>Is there a quick fix?</vt:lpstr>
      <vt:lpstr>Audits and User Testing identify issues</vt:lpstr>
      <vt:lpstr>Who monitors the gap?</vt:lpstr>
      <vt:lpstr>What happens if you can’t  close the gap?</vt:lpstr>
      <vt:lpstr>Meeting the Standards</vt:lpstr>
      <vt:lpstr>Any questions...?</vt:lpstr>
    </vt:vector>
  </TitlesOfParts>
  <Company>VerseOne Technologies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Everett</dc:creator>
  <cp:lastModifiedBy>Sarah Sherman</cp:lastModifiedBy>
  <cp:revision>307</cp:revision>
  <dcterms:created xsi:type="dcterms:W3CDTF">2012-01-16T15:43:05Z</dcterms:created>
  <dcterms:modified xsi:type="dcterms:W3CDTF">2014-05-27T12:57:54Z</dcterms:modified>
</cp:coreProperties>
</file>