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56" r:id="rId2"/>
    <p:sldId id="257" r:id="rId3"/>
    <p:sldId id="267" r:id="rId4"/>
    <p:sldId id="261" r:id="rId5"/>
    <p:sldId id="268" r:id="rId6"/>
    <p:sldId id="258" r:id="rId7"/>
    <p:sldId id="259" r:id="rId8"/>
    <p:sldId id="260" r:id="rId9"/>
    <p:sldId id="266" r:id="rId10"/>
    <p:sldId id="262" r:id="rId11"/>
    <p:sldId id="263" r:id="rId12"/>
    <p:sldId id="264" r:id="rId13"/>
    <p:sldId id="265" r:id="rId14"/>
    <p:sldId id="269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6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3048D-1B10-4D21-90F1-95D507A5F49E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99F22-D116-427D-8BC0-D97A5E4720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69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96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30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6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06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54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35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42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2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23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52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13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56D59-5919-40A1-AC7E-151517638DAA}" type="datetimeFigureOut">
              <a:rPr lang="en-GB" smtClean="0"/>
              <a:t>28/05/2014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6341-8A1D-4E80-BBF0-8770218E7E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171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.denton@bbk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Accessible Teaching Materials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Barbara Denton,</a:t>
            </a:r>
          </a:p>
          <a:p>
            <a:r>
              <a:rPr lang="en-GB" dirty="0" smtClean="0"/>
              <a:t>Birkbeck College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65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Significant inclusivity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Teaching materials are not produced with accessibility in mind</a:t>
            </a:r>
          </a:p>
          <a:p>
            <a:r>
              <a:rPr lang="en-GB" dirty="0" smtClean="0"/>
              <a:t>Materials are handed out in or after class (not before)</a:t>
            </a:r>
          </a:p>
          <a:p>
            <a:r>
              <a:rPr lang="en-GB" dirty="0" smtClean="0"/>
              <a:t>There are many scanned articles/texts/images (PDFs)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2051" name="Picture 3" descr="C:\wCache\ieCache\barbarad\Content.IE5\WK4CEFXD\MC90044143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25144"/>
            <a:ext cx="1338262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02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for 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422 contracted staff and over 800 hourly paid staff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No regular training on accessible teaching materials</a:t>
            </a:r>
          </a:p>
          <a:p>
            <a:r>
              <a:rPr lang="en-GB" dirty="0" smtClean="0"/>
              <a:t>Accessibility is not built into other IT training for staff e.g. on Word, PowerPoint, Excel</a:t>
            </a:r>
          </a:p>
          <a:p>
            <a:pPr marL="0" indent="0">
              <a:buNone/>
            </a:pPr>
            <a:r>
              <a:rPr lang="en-GB" dirty="0" smtClean="0"/>
              <a:t>Lecturers requested all types of training delivery (face to face, videos, hand-outs etc..)</a:t>
            </a:r>
          </a:p>
          <a:p>
            <a:endParaRPr lang="en-GB" dirty="0" smtClean="0"/>
          </a:p>
        </p:txBody>
      </p:sp>
      <p:pic>
        <p:nvPicPr>
          <p:cNvPr id="3074" name="Picture 2" descr="C:\wCache\ieCache\barbarad\Content.IE5\8FHED3HX\MP9002893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32856"/>
            <a:ext cx="1828800" cy="120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14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There is ignorance about the impact that not being inclusive has</a:t>
            </a:r>
          </a:p>
          <a:p>
            <a:r>
              <a:rPr lang="en-GB" dirty="0" smtClean="0"/>
              <a:t>Responsibility is unclear -- who should be doing this? </a:t>
            </a:r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lvl="1"/>
            <a:r>
              <a:rPr lang="en-GB" dirty="0" smtClean="0"/>
              <a:t>the Library</a:t>
            </a:r>
          </a:p>
          <a:p>
            <a:pPr lvl="1"/>
            <a:r>
              <a:rPr lang="en-GB" dirty="0" smtClean="0"/>
              <a:t>student support network (DSA)</a:t>
            </a:r>
          </a:p>
          <a:p>
            <a:pPr lvl="1"/>
            <a:r>
              <a:rPr lang="en-GB" dirty="0" smtClean="0"/>
              <a:t>Schools and departments</a:t>
            </a:r>
          </a:p>
          <a:p>
            <a:pPr lvl="1"/>
            <a:r>
              <a:rPr lang="en-GB" dirty="0" smtClean="0"/>
              <a:t>Individual lecturers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It is complex and can be very time consuming and difficult to achieve</a:t>
            </a:r>
          </a:p>
          <a:p>
            <a:r>
              <a:rPr lang="en-GB" dirty="0" smtClean="0"/>
              <a:t>There isn’t one fix that supports all students, learning styles and pedagogies.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5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 shared resource on how to make materials inclusive/accessible – currently creating a Moodle module at Birkbeck</a:t>
            </a:r>
          </a:p>
          <a:p>
            <a:pPr lvl="1"/>
            <a:r>
              <a:rPr lang="en-GB" dirty="0" smtClean="0"/>
              <a:t>Have Word, PowerPoint, Moodle factsheets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PDFs are a priority!</a:t>
            </a:r>
          </a:p>
          <a:p>
            <a:r>
              <a:rPr lang="en-GB" dirty="0" smtClean="0"/>
              <a:t>Clearer definition of responsibilities</a:t>
            </a:r>
          </a:p>
          <a:p>
            <a:r>
              <a:rPr lang="en-GB" dirty="0" smtClean="0"/>
              <a:t>Better communication within the College</a:t>
            </a:r>
          </a:p>
          <a:p>
            <a:r>
              <a:rPr lang="en-GB" dirty="0" smtClean="0"/>
              <a:t>Better training and resources for staff</a:t>
            </a:r>
          </a:p>
          <a:p>
            <a:r>
              <a:rPr lang="en-GB" dirty="0" smtClean="0"/>
              <a:t>Campaign to raise awareness/resources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204964"/>
            <a:ext cx="12382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0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Barbara Denton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b.denton@bbk.ac.uk</a:t>
            </a:r>
            <a:endParaRPr lang="en-GB" dirty="0" smtClean="0"/>
          </a:p>
          <a:p>
            <a:r>
              <a:rPr lang="en-GB" dirty="0" smtClean="0"/>
              <a:t>0207 079 0717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49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Teaching materials should </a:t>
            </a:r>
            <a:r>
              <a:rPr lang="en-GB" dirty="0" smtClean="0"/>
              <a:t>be flexible to suit: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changing pedagogies</a:t>
            </a:r>
          </a:p>
          <a:p>
            <a:r>
              <a:rPr lang="en-GB" dirty="0"/>
              <a:t>l</a:t>
            </a:r>
            <a:r>
              <a:rPr lang="en-GB" dirty="0" smtClean="0"/>
              <a:t>earning styles</a:t>
            </a:r>
          </a:p>
          <a:p>
            <a:r>
              <a:rPr lang="en-GB" dirty="0" smtClean="0"/>
              <a:t>learning outcomes</a:t>
            </a:r>
          </a:p>
          <a:p>
            <a:r>
              <a:rPr lang="en-GB" dirty="0" smtClean="0"/>
              <a:t>questions </a:t>
            </a:r>
            <a:r>
              <a:rPr lang="en-GB" dirty="0"/>
              <a:t>raised in </a:t>
            </a:r>
            <a:r>
              <a:rPr lang="en-GB" dirty="0" smtClean="0"/>
              <a:t>class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Our lecturers are great at this, but we also </a:t>
            </a:r>
            <a:r>
              <a:rPr lang="en-GB" dirty="0"/>
              <a:t>need to consider </a:t>
            </a:r>
            <a:r>
              <a:rPr lang="en-GB" dirty="0" smtClean="0"/>
              <a:t>the anticipatory duty to make reasonable adjustments.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02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we talking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Materials used by lecturers in class</a:t>
            </a:r>
          </a:p>
          <a:p>
            <a:r>
              <a:rPr lang="en-GB" dirty="0" smtClean="0"/>
              <a:t>Materials that lecturers want the students to use to supplement their learning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32" name="Picture 8" descr="C:\wCache\ieCache\barbarad\Content.IE5\WK4CEFXD\MP9004094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3563888" cy="237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35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of lecturers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Materials they are using: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PowerPoints</a:t>
            </a:r>
          </a:p>
          <a:p>
            <a:r>
              <a:rPr lang="en-GB" dirty="0" smtClean="0"/>
              <a:t>PDFs and some Word docs (posted on Moodle)</a:t>
            </a:r>
          </a:p>
          <a:p>
            <a:r>
              <a:rPr lang="en-GB" dirty="0" smtClean="0"/>
              <a:t>Printed booklists</a:t>
            </a:r>
          </a:p>
          <a:p>
            <a:r>
              <a:rPr lang="en-GB" dirty="0" smtClean="0"/>
              <a:t>Printed hand-outs</a:t>
            </a:r>
          </a:p>
          <a:p>
            <a:r>
              <a:rPr lang="en-GB" dirty="0" smtClean="0"/>
              <a:t>Whiteboards</a:t>
            </a:r>
          </a:p>
          <a:p>
            <a:r>
              <a:rPr lang="en-GB" dirty="0" smtClean="0"/>
              <a:t>Videos – often YouTube (some audio)</a:t>
            </a:r>
          </a:p>
          <a:p>
            <a:r>
              <a:rPr lang="en-GB" dirty="0" smtClean="0"/>
              <a:t>Other software relevant to subject</a:t>
            </a:r>
          </a:p>
          <a:p>
            <a:r>
              <a:rPr lang="en-GB" dirty="0" smtClean="0"/>
              <a:t>Some flipped classroom practice but not much yet</a:t>
            </a:r>
          </a:p>
        </p:txBody>
      </p:sp>
    </p:spTree>
    <p:extLst>
      <p:ext uri="{BB962C8B-B14F-4D97-AF65-F5344CB8AC3E}">
        <p14:creationId xmlns:p14="http://schemas.microsoft.com/office/powerpoint/2010/main" val="3562358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Materials students are supposed to use by themselves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Digitised readings – service provided by the Library</a:t>
            </a:r>
          </a:p>
          <a:p>
            <a:r>
              <a:rPr lang="en-GB" dirty="0" smtClean="0"/>
              <a:t>ebooks</a:t>
            </a:r>
          </a:p>
          <a:p>
            <a:r>
              <a:rPr lang="en-GB" dirty="0" smtClean="0"/>
              <a:t>ejournals</a:t>
            </a:r>
          </a:p>
          <a:p>
            <a:r>
              <a:rPr lang="en-GB" dirty="0" smtClean="0"/>
              <a:t>Printed books and articles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Videos, audio, social media – didn’t come up as being an issue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780928"/>
            <a:ext cx="1783080" cy="20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6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College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Our procedures include this statement that staff should be: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“Incorporating </a:t>
            </a:r>
            <a:r>
              <a:rPr lang="en-US" dirty="0"/>
              <a:t>accessibility into teaching materials and maintaining them in an easily convertible electronic format so that they can be converted and produced in accessible formats at short notice”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doesn’t cover the wide range of possible teaching materials e.g. video.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Staff are unaware of this statement.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96752"/>
            <a:ext cx="2065135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2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Moodle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are minimum standards to adhere to, but they don’t include accessibility.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(although there is help on Moodle about accessibility)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941168"/>
            <a:ext cx="3303357" cy="84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7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Individual Student </a:t>
            </a:r>
            <a:r>
              <a:rPr lang="en-GB" dirty="0"/>
              <a:t>S</a:t>
            </a:r>
            <a:r>
              <a:rPr lang="en-GB" dirty="0" smtClean="0"/>
              <a:t>upport </a:t>
            </a:r>
            <a:r>
              <a:rPr lang="en-GB" dirty="0"/>
              <a:t>A</a:t>
            </a:r>
            <a:r>
              <a:rPr lang="en-GB" dirty="0" smtClean="0"/>
              <a:t>greement includes a section on teaching materials: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Usually asks lecturers to provide materials in advance</a:t>
            </a:r>
          </a:p>
          <a:p>
            <a:r>
              <a:rPr lang="en-GB" dirty="0" smtClean="0"/>
              <a:t>Sometimes specific advice on format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This is specific to one student and is not an inclusive approach.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2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Policies and 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They exist but they: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are limited in focus</a:t>
            </a:r>
          </a:p>
          <a:p>
            <a:r>
              <a:rPr lang="en-GB" dirty="0" smtClean="0"/>
              <a:t>have no clout</a:t>
            </a:r>
          </a:p>
          <a:p>
            <a:r>
              <a:rPr lang="en-GB" dirty="0" smtClean="0"/>
              <a:t>go unread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61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482</Words>
  <Application>Microsoft Macintosh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Accessible Teaching Materials</vt:lpstr>
      <vt:lpstr>Teaching materials</vt:lpstr>
      <vt:lpstr>What are we talking about?</vt:lpstr>
      <vt:lpstr>Survey of lecturers</vt:lpstr>
      <vt:lpstr>Materials students are supposed to use by themselves</vt:lpstr>
      <vt:lpstr>College guidelines</vt:lpstr>
      <vt:lpstr>Moodle</vt:lpstr>
      <vt:lpstr>ISSA</vt:lpstr>
      <vt:lpstr>Policies and guidance</vt:lpstr>
      <vt:lpstr>Significant inclusivity issues</vt:lpstr>
      <vt:lpstr>Training for staff</vt:lpstr>
      <vt:lpstr>Problems</vt:lpstr>
      <vt:lpstr>What should we do?</vt:lpstr>
      <vt:lpstr>Barbara Denton</vt:lpstr>
    </vt:vector>
  </TitlesOfParts>
  <Company>Birkbeck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Teaching Materials</dc:title>
  <dc:creator>Barbara Denton</dc:creator>
  <cp:lastModifiedBy>Sarah Sherman</cp:lastModifiedBy>
  <cp:revision>19</cp:revision>
  <cp:lastPrinted>2014-05-19T15:23:57Z</cp:lastPrinted>
  <dcterms:created xsi:type="dcterms:W3CDTF">2014-05-19T11:36:59Z</dcterms:created>
  <dcterms:modified xsi:type="dcterms:W3CDTF">2014-05-28T15:50:18Z</dcterms:modified>
</cp:coreProperties>
</file>