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4" r:id="rId2"/>
    <p:sldId id="347" r:id="rId3"/>
    <p:sldId id="344" r:id="rId4"/>
    <p:sldId id="355" r:id="rId5"/>
    <p:sldId id="349" r:id="rId6"/>
    <p:sldId id="359" r:id="rId7"/>
    <p:sldId id="362" r:id="rId8"/>
    <p:sldId id="360" r:id="rId9"/>
    <p:sldId id="358" r:id="rId10"/>
    <p:sldId id="361" r:id="rId11"/>
    <p:sldId id="352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Gilkeson" initials="NG" lastIdx="16" clrIdx="0">
    <p:extLst>
      <p:ext uri="{19B8F6BF-5375-455C-9EA6-DF929625EA0E}">
        <p15:presenceInfo xmlns:p15="http://schemas.microsoft.com/office/powerpoint/2012/main" userId="Nicole Gilke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B34"/>
    <a:srgbClr val="6A7685"/>
    <a:srgbClr val="737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8" autoAdjust="0"/>
    <p:restoredTop sz="94671" autoAdjust="0"/>
  </p:normalViewPr>
  <p:slideViewPr>
    <p:cSldViewPr snapToGrid="0" snapToObjects="1">
      <p:cViewPr varScale="1">
        <p:scale>
          <a:sx n="84" d="100"/>
          <a:sy n="84" d="100"/>
        </p:scale>
        <p:origin x="128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098E4-AC83-46EE-8E51-48DD7D3F4875}" type="datetimeFigureOut">
              <a:rPr lang="en-AU" smtClean="0"/>
              <a:t>23/05/2014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8B54-37E6-4E2D-9BAE-2B07B29AE5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651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535A6-C835-41C5-B5E9-82DEEA00BC26}" type="datetimeFigureOut">
              <a:rPr lang="en-US" smtClean="0"/>
              <a:pPr/>
              <a:t>5/23/2014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E67C-9AEF-48D7-A976-F553A1D63E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E67C-9AEF-48D7-A976-F553A1D63E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05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E67C-9AEF-48D7-A976-F553A1D63EE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0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E67C-9AEF-48D7-A976-F553A1D63EE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0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E67C-9AEF-48D7-A976-F553A1D63E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1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E67C-9AEF-48D7-A976-F553A1D63E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4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E67C-9AEF-48D7-A976-F553A1D63E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5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E67C-9AEF-48D7-A976-F553A1D63E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32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E67C-9AEF-48D7-A976-F553A1D63E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4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E67C-9AEF-48D7-A976-F553A1D63EE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26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E67C-9AEF-48D7-A976-F553A1D63EE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5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BC3D-E034-44BA-8B7A-A80C49EF4E78}" type="datetime1">
              <a:rPr lang="en-US" smtClean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FF7E-9DA4-4C72-BC89-66E431B60886}" type="datetime1">
              <a:rPr lang="en-US" smtClean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6EA8-4766-4318-829C-C7D135E67F85}" type="datetime1">
              <a:rPr lang="en-US" smtClean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65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EFAE-D155-4CB5-B64B-A1574923CADA}" type="datetime1">
              <a:rPr lang="en-US" smtClean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D0AA-0BAE-4FF2-A36A-3F0426E29026}" type="datetime1">
              <a:rPr lang="en-US" smtClean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3586-5A24-4C26-AE24-714C432C6536}" type="datetime1">
              <a:rPr lang="en-US" smtClean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9063-29E3-45F1-9526-B80484688E23}" type="datetime1">
              <a:rPr lang="en-US" smtClean="0"/>
              <a:t>5/23/2014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778F-2646-4965-BFC5-E39E7577CCD0}" type="datetime1">
              <a:rPr lang="en-US" smtClean="0"/>
              <a:t>5/23/2014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093A-BEB7-463F-AE22-D20E5BC96E7E}" type="datetime1">
              <a:rPr lang="en-US" smtClean="0"/>
              <a:t>5/23/2014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8C8C-EC82-45DF-8074-D578CCB03AFF}" type="datetime1">
              <a:rPr lang="en-US" smtClean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2445-6046-40D6-88E3-55C1278285F6}" type="datetime1">
              <a:rPr lang="en-US" smtClean="0"/>
              <a:t>5/23/2014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0E5B6-EB8C-46F8-A156-3B1789F7D4B3}" type="datetime1">
              <a:rPr lang="en-US" smtClean="0"/>
              <a:t>5/23/2014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60BD4-F47B-EB4B-BDBE-0E0E208CAB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3770"/>
            <a:ext cx="9144000" cy="2045072"/>
          </a:xfrm>
          <a:prstGeom prst="rect">
            <a:avLst/>
          </a:prstGeom>
          <a:solidFill>
            <a:srgbClr val="DEE6ED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2" name="TextBox 1"/>
          <p:cNvSpPr txBox="1"/>
          <p:nvPr/>
        </p:nvSpPr>
        <p:spPr>
          <a:xfrm>
            <a:off x="486857" y="4719032"/>
            <a:ext cx="3601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r>
              <a:rPr lang="en-AU" dirty="0"/>
              <a:t>Denise Bob-Jones</a:t>
            </a:r>
          </a:p>
          <a:p>
            <a:r>
              <a:rPr lang="en-GB" dirty="0"/>
              <a:t>Business Development </a:t>
            </a:r>
            <a:r>
              <a:rPr lang="en-GB" dirty="0" smtClean="0"/>
              <a:t>Executive</a:t>
            </a:r>
          </a:p>
          <a:p>
            <a:r>
              <a:rPr lang="en-GB" dirty="0" smtClean="0"/>
              <a:t>Ai-Media UK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6" y="967154"/>
            <a:ext cx="3022620" cy="863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08" y="2521748"/>
            <a:ext cx="4955091" cy="3606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857" y="2308842"/>
            <a:ext cx="3905316" cy="19082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Introduction to Ai-Live: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Verbatim Captions 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and Transcripts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5934338"/>
            <a:ext cx="2890520" cy="923662"/>
          </a:xfr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297208" y="1499079"/>
            <a:ext cx="4835525" cy="422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6750" indent="-609600">
              <a:spcBef>
                <a:spcPct val="50000"/>
              </a:spcBef>
              <a:buClr>
                <a:srgbClr val="D22025"/>
              </a:buClr>
              <a:buFont typeface="Wingdings 3" pitchFamily="18" charset="2"/>
              <a:buChar char=""/>
            </a:pPr>
            <a:endParaRPr lang="en-AU" sz="2100" dirty="0">
              <a:solidFill>
                <a:srgbClr val="6A768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9700" y="216281"/>
            <a:ext cx="85471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AU" sz="4000" dirty="0" smtClean="0"/>
              <a:t>Ai-Live Benefits </a:t>
            </a:r>
          </a:p>
          <a:p>
            <a:pPr>
              <a:spcBef>
                <a:spcPct val="0"/>
              </a:spcBef>
              <a:defRPr/>
            </a:pPr>
            <a:r>
              <a:rPr lang="en-AU" sz="3200" dirty="0" smtClean="0">
                <a:solidFill>
                  <a:srgbClr val="92D050"/>
                </a:solidFill>
              </a:rPr>
              <a:t>Lecturers </a:t>
            </a:r>
            <a:endParaRPr lang="en-AU" sz="3200" dirty="0">
              <a:solidFill>
                <a:srgbClr val="92D05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9374" y="1595887"/>
            <a:ext cx="5078289" cy="4170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64AB34"/>
              </a:buClr>
              <a:buNone/>
            </a:pPr>
            <a:endParaRPr lang="en-AU" sz="1800" dirty="0" smtClean="0">
              <a:solidFill>
                <a:srgbClr val="6A7685"/>
              </a:solidFill>
            </a:endParaRPr>
          </a:p>
          <a:p>
            <a:pPr marL="666750" indent="-609600">
              <a:spcBef>
                <a:spcPct val="50000"/>
              </a:spcBef>
              <a:buClr>
                <a:srgbClr val="D22025"/>
              </a:buClr>
              <a:buFont typeface="Wingdings 3" pitchFamily="18" charset="2"/>
              <a:buChar char=""/>
            </a:pPr>
            <a:endParaRPr lang="en-A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1623" y="1499079"/>
            <a:ext cx="8842377" cy="4993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</a:pPr>
            <a:endParaRPr lang="en-GB" sz="1600" dirty="0" smtClean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  <a:buFont typeface="Wingdings 3" pitchFamily="18" charset="2"/>
              <a:buChar char=""/>
            </a:pPr>
            <a:r>
              <a:rPr lang="en-GB" dirty="0" smtClean="0">
                <a:cs typeface="Arial" panose="020B0604020202020204" pitchFamily="34" charset="0"/>
              </a:rPr>
              <a:t>Confidence that students have real-time access to the full content of lectures;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  <a:buFont typeface="Wingdings 3" pitchFamily="18" charset="2"/>
              <a:buChar char=""/>
            </a:pPr>
            <a:r>
              <a:rPr lang="en-GB" dirty="0" smtClean="0">
                <a:cs typeface="Arial" panose="020B0604020202020204" pitchFamily="34" charset="0"/>
              </a:rPr>
              <a:t>Confidence that students can participate and feel more engaged in lectures and classes;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  <a:buFont typeface="Wingdings 3" pitchFamily="18" charset="2"/>
              <a:buChar char=""/>
            </a:pPr>
            <a:r>
              <a:rPr lang="en-GB" dirty="0" smtClean="0">
                <a:cs typeface="Arial" panose="020B0604020202020204" pitchFamily="34" charset="0"/>
              </a:rPr>
              <a:t>Unobtrusive, user friendly technology.</a:t>
            </a:r>
            <a:endParaRPr lang="en-GB" dirty="0"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</a:pPr>
            <a:endParaRPr lang="en-GB" sz="16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0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5934338"/>
            <a:ext cx="2890520" cy="92366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" y="4919865"/>
            <a:ext cx="35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49802" y="1938339"/>
            <a:ext cx="6053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Thank you.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 smtClean="0"/>
              <a:t>Questions and Feedback?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9868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72" y="6213384"/>
            <a:ext cx="2017268" cy="644615"/>
          </a:xfr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297208" y="1499079"/>
            <a:ext cx="4835525" cy="422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6750" indent="-609600">
              <a:spcBef>
                <a:spcPct val="50000"/>
              </a:spcBef>
              <a:buClr>
                <a:srgbClr val="D22025"/>
              </a:buClr>
              <a:buFont typeface="Wingdings 3" pitchFamily="18" charset="2"/>
              <a:buChar char=""/>
            </a:pPr>
            <a:endParaRPr lang="en-AU" sz="2100" dirty="0">
              <a:solidFill>
                <a:srgbClr val="6A7685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pic>
        <p:nvPicPr>
          <p:cNvPr id="20" name="Picture 2" descr="Diagram of how the Ai-Live solution works in a live classroom environmen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399" y="1019106"/>
            <a:ext cx="7379201" cy="505775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9700" y="216281"/>
            <a:ext cx="8547100" cy="789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AU" sz="4000" dirty="0" smtClean="0"/>
              <a:t>How It Works</a:t>
            </a:r>
          </a:p>
        </p:txBody>
      </p:sp>
    </p:spTree>
    <p:extLst>
      <p:ext uri="{BB962C8B-B14F-4D97-AF65-F5344CB8AC3E}">
        <p14:creationId xmlns:p14="http://schemas.microsoft.com/office/powerpoint/2010/main" val="40967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5934338"/>
            <a:ext cx="2890520" cy="923662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9374" y="1595887"/>
            <a:ext cx="5078289" cy="4170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64AB34"/>
              </a:buClr>
              <a:buNone/>
            </a:pPr>
            <a:endParaRPr lang="en-AU" sz="1800" dirty="0" smtClean="0">
              <a:solidFill>
                <a:srgbClr val="6A7685"/>
              </a:solidFill>
            </a:endParaRPr>
          </a:p>
          <a:p>
            <a:pPr marL="666750" indent="-609600">
              <a:spcBef>
                <a:spcPct val="50000"/>
              </a:spcBef>
              <a:buClr>
                <a:srgbClr val="D22025"/>
              </a:buClr>
              <a:buFont typeface="Wingdings 3" pitchFamily="18" charset="2"/>
              <a:buChar char=""/>
            </a:pPr>
            <a:endParaRPr lang="en-A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2399" y="1289745"/>
            <a:ext cx="267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9580" y="4919865"/>
            <a:ext cx="35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9" y="1179576"/>
            <a:ext cx="7320708" cy="46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9700" y="216281"/>
            <a:ext cx="8547100" cy="789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AU" sz="4000" dirty="0" smtClean="0"/>
              <a:t>Ai-Live Features </a:t>
            </a:r>
          </a:p>
        </p:txBody>
      </p:sp>
    </p:spTree>
    <p:extLst>
      <p:ext uri="{BB962C8B-B14F-4D97-AF65-F5344CB8AC3E}">
        <p14:creationId xmlns:p14="http://schemas.microsoft.com/office/powerpoint/2010/main" val="9047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5934338"/>
            <a:ext cx="2890520" cy="923662"/>
          </a:xfr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297208" y="1499079"/>
            <a:ext cx="4835525" cy="422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6750" indent="-609600">
              <a:spcBef>
                <a:spcPct val="50000"/>
              </a:spcBef>
              <a:buClr>
                <a:srgbClr val="D22025"/>
              </a:buClr>
              <a:buFont typeface="Wingdings 3" pitchFamily="18" charset="2"/>
              <a:buChar char=""/>
            </a:pPr>
            <a:endParaRPr lang="en-AU" sz="2100" dirty="0">
              <a:solidFill>
                <a:srgbClr val="6A7685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9374" y="1595887"/>
            <a:ext cx="5078289" cy="4170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64AB34"/>
              </a:buClr>
              <a:buNone/>
            </a:pPr>
            <a:endParaRPr lang="en-AU" sz="1800" dirty="0" smtClean="0">
              <a:solidFill>
                <a:srgbClr val="6A7685"/>
              </a:solidFill>
            </a:endParaRPr>
          </a:p>
          <a:p>
            <a:pPr marL="666750" indent="-609600">
              <a:spcBef>
                <a:spcPct val="50000"/>
              </a:spcBef>
              <a:buClr>
                <a:srgbClr val="D22025"/>
              </a:buClr>
              <a:buFont typeface="Wingdings 3" pitchFamily="18" charset="2"/>
              <a:buChar char=""/>
            </a:pPr>
            <a:endParaRPr lang="en-A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2399" y="1289745"/>
            <a:ext cx="267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9580" y="4919865"/>
            <a:ext cx="35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9063" t="-99" r="21477" b="32925"/>
          <a:stretch/>
        </p:blipFill>
        <p:spPr>
          <a:xfrm>
            <a:off x="853741" y="1005956"/>
            <a:ext cx="7557713" cy="493762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9700" y="216281"/>
            <a:ext cx="8547100" cy="789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AU" sz="4000" dirty="0" smtClean="0"/>
              <a:t>The Ai-Live Portal </a:t>
            </a:r>
          </a:p>
        </p:txBody>
      </p:sp>
    </p:spTree>
    <p:extLst>
      <p:ext uri="{BB962C8B-B14F-4D97-AF65-F5344CB8AC3E}">
        <p14:creationId xmlns:p14="http://schemas.microsoft.com/office/powerpoint/2010/main" val="597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5934338"/>
            <a:ext cx="2890520" cy="923662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9700" y="356883"/>
            <a:ext cx="8647684" cy="1184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GB" sz="4300" dirty="0" smtClean="0"/>
              <a:t>Our clients</a:t>
            </a:r>
            <a:endParaRPr lang="en-AU" sz="4300" dirty="0" smtClean="0"/>
          </a:p>
          <a:p>
            <a:pPr>
              <a:spcBef>
                <a:spcPct val="0"/>
              </a:spcBef>
              <a:defRPr/>
            </a:pPr>
            <a:r>
              <a:rPr lang="en-AU" sz="4000" dirty="0" smtClean="0">
                <a:solidFill>
                  <a:srgbClr val="92D050"/>
                </a:solidFill>
              </a:rPr>
              <a:t>  </a:t>
            </a:r>
            <a:endParaRPr lang="en-AU" sz="4000" dirty="0">
              <a:solidFill>
                <a:srgbClr val="92D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pic>
        <p:nvPicPr>
          <p:cNvPr id="1028" name="Picture 4" descr="http://upload.wikimedia.org/wikipedia/en/5/50/MMU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7" y="1400873"/>
            <a:ext cx="14573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ommonlearning.net/UploadedImages/soton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53" y="567889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tfc-fitc.co.uk/assets/Uploads/Schools/_resampled/ResizedImage300150-UNCorpLogoRevis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18" y="2702134"/>
            <a:ext cx="2693670" cy="134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irtual-wembury.net/img/uob_logo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29" y="4696287"/>
            <a:ext cx="2435860" cy="9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elearn.cs.man.ac.uk/~atlas/images/uom-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24" y="2802827"/>
            <a:ext cx="3146808" cy="13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thedrum.com/uploads/drum_basic_article/109419/main_images/Screen%20Shot%202013-05-16%20at%2017.05.41_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3" y="4483181"/>
            <a:ext cx="2936357" cy="15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strath.ac.uk/media/system/homepage/img/logotab%5b2%5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59" y="4351731"/>
            <a:ext cx="15430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lv.ac.uk/files/images/global/wlv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77" y="1798669"/>
            <a:ext cx="26955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5934338"/>
            <a:ext cx="2890520" cy="923662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9374" y="1595887"/>
            <a:ext cx="5078289" cy="4170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64AB34"/>
              </a:buClr>
              <a:buNone/>
            </a:pPr>
            <a:endParaRPr lang="en-AU" sz="1800" dirty="0" smtClean="0">
              <a:solidFill>
                <a:srgbClr val="6A7685"/>
              </a:solidFill>
            </a:endParaRPr>
          </a:p>
          <a:p>
            <a:pPr marL="666750" indent="-609600">
              <a:spcBef>
                <a:spcPct val="50000"/>
              </a:spcBef>
              <a:buClr>
                <a:srgbClr val="D22025"/>
              </a:buClr>
              <a:buFont typeface="Wingdings 3" pitchFamily="18" charset="2"/>
              <a:buChar char=""/>
            </a:pPr>
            <a:endParaRPr lang="en-A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9700" y="270943"/>
            <a:ext cx="8547100" cy="9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AU" sz="4000" dirty="0" smtClean="0"/>
              <a:t>Our clients </a:t>
            </a:r>
            <a:endParaRPr lang="en-AU" sz="40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87662" y="1459362"/>
            <a:ext cx="6851176" cy="2328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AU" sz="1200" dirty="0" smtClean="0">
              <a:solidFill>
                <a:srgbClr val="6A7685"/>
              </a:solidFill>
            </a:endParaRPr>
          </a:p>
          <a:p>
            <a:pPr>
              <a:buClr>
                <a:srgbClr val="64AB34"/>
              </a:buClr>
            </a:pPr>
            <a:endParaRPr lang="en-AU" sz="2000" dirty="0" smtClean="0">
              <a:solidFill>
                <a:srgbClr val="6A7685"/>
              </a:solidFill>
            </a:endParaRPr>
          </a:p>
          <a:p>
            <a:pPr>
              <a:buClr>
                <a:srgbClr val="64AB34"/>
              </a:buClr>
            </a:pPr>
            <a:r>
              <a:rPr lang="en-AU" sz="2000" b="1" i="1" dirty="0" smtClean="0"/>
              <a:t>“</a:t>
            </a:r>
            <a:r>
              <a:rPr lang="en-AU" sz="2000" b="1" i="1" dirty="0"/>
              <a:t>It transformed my life.</a:t>
            </a:r>
            <a:r>
              <a:rPr lang="en-AU" sz="2000" i="1" dirty="0"/>
              <a:t> There’s no need for anybody to be present, besides me, my </a:t>
            </a:r>
            <a:r>
              <a:rPr lang="en-AU" sz="2000" i="1" dirty="0" smtClean="0"/>
              <a:t>laptop, internet </a:t>
            </a:r>
            <a:r>
              <a:rPr lang="en-AU" sz="2000" i="1" dirty="0"/>
              <a:t>connection and the right microphone. I have perfected this set up process so that it only takes me a few minutes to have it ready. </a:t>
            </a:r>
            <a:endParaRPr lang="en-AU" sz="2000" i="1" dirty="0" smtClean="0"/>
          </a:p>
          <a:p>
            <a:pPr>
              <a:buClr>
                <a:srgbClr val="64AB34"/>
              </a:buClr>
            </a:pPr>
            <a:endParaRPr lang="en-AU" sz="2000" i="1" dirty="0"/>
          </a:p>
          <a:p>
            <a:pPr>
              <a:buClr>
                <a:srgbClr val="64AB34"/>
              </a:buClr>
            </a:pPr>
            <a:r>
              <a:rPr lang="en-AU" sz="2000" i="1" dirty="0" smtClean="0"/>
              <a:t>I </a:t>
            </a:r>
            <a:r>
              <a:rPr lang="en-AU" sz="2000" i="1" dirty="0"/>
              <a:t>can now come to classes at the time other students do.  Communication has become worry-free. And thanks to Ai-Media’s booking system I can just enter when I need support and I can count on it to happen</a:t>
            </a:r>
            <a:r>
              <a:rPr lang="en-AU" sz="2000" i="1" dirty="0" smtClean="0"/>
              <a:t>.”</a:t>
            </a:r>
          </a:p>
          <a:p>
            <a:pPr>
              <a:buClr>
                <a:srgbClr val="64AB34"/>
              </a:buClr>
            </a:pPr>
            <a:endParaRPr lang="en-AU" sz="800" dirty="0" smtClean="0"/>
          </a:p>
          <a:p>
            <a:pPr algn="r">
              <a:buClr>
                <a:srgbClr val="64AB34"/>
              </a:buClr>
            </a:pPr>
            <a:r>
              <a:rPr lang="en-AU" sz="2000" dirty="0" smtClean="0">
                <a:solidFill>
                  <a:srgbClr val="92D050"/>
                </a:solidFill>
              </a:rPr>
              <a:t> </a:t>
            </a:r>
            <a:r>
              <a:rPr lang="en-AU" sz="2000" i="1" dirty="0">
                <a:solidFill>
                  <a:srgbClr val="92D050"/>
                </a:solidFill>
              </a:rPr>
              <a:t> </a:t>
            </a:r>
            <a:r>
              <a:rPr lang="en-AU" sz="2000" i="1" dirty="0" smtClean="0">
                <a:solidFill>
                  <a:srgbClr val="92D050"/>
                </a:solidFill>
              </a:rPr>
              <a:t>- Fred </a:t>
            </a:r>
            <a:r>
              <a:rPr lang="en-AU" sz="2000" i="1" dirty="0" err="1" smtClean="0">
                <a:solidFill>
                  <a:srgbClr val="92D050"/>
                </a:solidFill>
              </a:rPr>
              <a:t>Suter</a:t>
            </a:r>
            <a:r>
              <a:rPr lang="en-AU" sz="2000" i="1" dirty="0" smtClean="0">
                <a:solidFill>
                  <a:srgbClr val="92D050"/>
                </a:solidFill>
              </a:rPr>
              <a:t>, University of Southampton, UK</a:t>
            </a:r>
          </a:p>
        </p:txBody>
      </p:sp>
    </p:spTree>
    <p:extLst>
      <p:ext uri="{BB962C8B-B14F-4D97-AF65-F5344CB8AC3E}">
        <p14:creationId xmlns:p14="http://schemas.microsoft.com/office/powerpoint/2010/main" val="17971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5934338"/>
            <a:ext cx="2890520" cy="923662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9374" y="1595887"/>
            <a:ext cx="5078289" cy="4170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64AB34"/>
              </a:buClr>
              <a:buNone/>
            </a:pPr>
            <a:endParaRPr lang="en-AU" sz="1800" dirty="0" smtClean="0">
              <a:solidFill>
                <a:srgbClr val="6A7685"/>
              </a:solidFill>
            </a:endParaRPr>
          </a:p>
          <a:p>
            <a:pPr marL="666750" indent="-609600">
              <a:spcBef>
                <a:spcPct val="50000"/>
              </a:spcBef>
              <a:buClr>
                <a:srgbClr val="D22025"/>
              </a:buClr>
              <a:buFont typeface="Wingdings 3" pitchFamily="18" charset="2"/>
              <a:buChar char=""/>
            </a:pPr>
            <a:endParaRPr lang="en-A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9700" y="270943"/>
            <a:ext cx="8547100" cy="9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AU" sz="4000" dirty="0" smtClean="0"/>
              <a:t>Our clients </a:t>
            </a:r>
            <a:endParaRPr lang="en-AU" sz="40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6412" y="1500808"/>
            <a:ext cx="6851176" cy="2328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AU" sz="1200" dirty="0" smtClean="0">
              <a:solidFill>
                <a:srgbClr val="6A7685"/>
              </a:solidFill>
            </a:endParaRPr>
          </a:p>
          <a:p>
            <a:pPr>
              <a:buClr>
                <a:srgbClr val="64AB34"/>
              </a:buClr>
            </a:pPr>
            <a:endParaRPr lang="en-AU" sz="2000" dirty="0" smtClean="0">
              <a:solidFill>
                <a:srgbClr val="6A7685"/>
              </a:solidFill>
            </a:endParaRPr>
          </a:p>
          <a:p>
            <a:pPr>
              <a:buClr>
                <a:srgbClr val="64AB34"/>
              </a:buClr>
            </a:pPr>
            <a:r>
              <a:rPr lang="en-AU" sz="2000" i="1" dirty="0" smtClean="0"/>
              <a:t>“Ai-Live has helped me catch up on any missed bits of lectures and allowed me to review the lecture again for revision purposes.</a:t>
            </a:r>
          </a:p>
          <a:p>
            <a:pPr>
              <a:buClr>
                <a:srgbClr val="64AB34"/>
              </a:buClr>
            </a:pPr>
            <a:endParaRPr lang="en-AU" sz="2000" i="1" dirty="0"/>
          </a:p>
          <a:p>
            <a:pPr>
              <a:buClr>
                <a:srgbClr val="64AB34"/>
              </a:buClr>
            </a:pPr>
            <a:r>
              <a:rPr lang="en-AU" sz="2000" i="1" dirty="0" smtClean="0"/>
              <a:t>It is easy to use and the captions are always prompt on the day.  </a:t>
            </a:r>
            <a:r>
              <a:rPr lang="en-AU" sz="2000" b="1" i="1" dirty="0" smtClean="0"/>
              <a:t>I would recommend Ai-Live.”</a:t>
            </a:r>
          </a:p>
          <a:p>
            <a:pPr>
              <a:buClr>
                <a:srgbClr val="64AB34"/>
              </a:buClr>
            </a:pPr>
            <a:endParaRPr lang="en-AU" sz="800" dirty="0" smtClean="0"/>
          </a:p>
          <a:p>
            <a:pPr algn="r">
              <a:buClr>
                <a:srgbClr val="64AB34"/>
              </a:buClr>
            </a:pPr>
            <a:r>
              <a:rPr lang="en-AU" sz="2000" i="1" dirty="0" smtClean="0">
                <a:solidFill>
                  <a:srgbClr val="92D050"/>
                </a:solidFill>
              </a:rPr>
              <a:t>- Walid Hassoon, Wolverhampton University, UK</a:t>
            </a:r>
          </a:p>
        </p:txBody>
      </p:sp>
    </p:spTree>
    <p:extLst>
      <p:ext uri="{BB962C8B-B14F-4D97-AF65-F5344CB8AC3E}">
        <p14:creationId xmlns:p14="http://schemas.microsoft.com/office/powerpoint/2010/main" val="317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5934338"/>
            <a:ext cx="2890520" cy="923662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9374" y="1595887"/>
            <a:ext cx="5078289" cy="4170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64AB34"/>
              </a:buClr>
              <a:buNone/>
            </a:pPr>
            <a:endParaRPr lang="en-AU" sz="1800" dirty="0" smtClean="0">
              <a:solidFill>
                <a:srgbClr val="6A7685"/>
              </a:solidFill>
            </a:endParaRPr>
          </a:p>
          <a:p>
            <a:pPr marL="666750" indent="-609600">
              <a:spcBef>
                <a:spcPct val="50000"/>
              </a:spcBef>
              <a:buClr>
                <a:srgbClr val="D22025"/>
              </a:buClr>
              <a:buFont typeface="Wingdings 3" pitchFamily="18" charset="2"/>
              <a:buChar char=""/>
            </a:pPr>
            <a:endParaRPr lang="en-A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9700" y="270943"/>
            <a:ext cx="8547100" cy="9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AU" sz="4000" dirty="0" smtClean="0"/>
              <a:t>Our clients </a:t>
            </a:r>
            <a:endParaRPr lang="en-AU" sz="40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87662" y="1243584"/>
            <a:ext cx="6851176" cy="2328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AU" sz="1200" dirty="0" smtClean="0">
              <a:solidFill>
                <a:srgbClr val="6A7685"/>
              </a:solidFill>
            </a:endParaRPr>
          </a:p>
          <a:p>
            <a:pPr>
              <a:buClr>
                <a:srgbClr val="64AB34"/>
              </a:buClr>
            </a:pPr>
            <a:endParaRPr lang="en-AU" sz="2000" dirty="0" smtClean="0">
              <a:solidFill>
                <a:srgbClr val="6A7685"/>
              </a:solidFill>
            </a:endParaRPr>
          </a:p>
          <a:p>
            <a:pPr>
              <a:buClr>
                <a:srgbClr val="64AB34"/>
              </a:buClr>
            </a:pPr>
            <a:r>
              <a:rPr lang="en-AU" sz="2000" b="1" i="1" dirty="0" smtClean="0"/>
              <a:t>“</a:t>
            </a:r>
            <a:r>
              <a:rPr lang="en-AU" sz="2000" b="1" i="1" dirty="0"/>
              <a:t>I think Ai-Live is awesome. </a:t>
            </a:r>
            <a:r>
              <a:rPr lang="en-AU" sz="2000" i="1" dirty="0"/>
              <a:t>  Having Ai-Live for my lectures meant that I was able to access the lecture anytime  and anywhere.   Sometimes I am not able to attend  lectures physically  because of my medical condition. Now I do not have to worry about missing out anymore as I can access the lecture by logging onto Ai-Live on my home computer.</a:t>
            </a:r>
            <a:br>
              <a:rPr lang="en-AU" sz="2000" i="1" dirty="0"/>
            </a:br>
            <a:r>
              <a:rPr lang="en-AU" sz="2000" i="1" dirty="0"/>
              <a:t/>
            </a:r>
            <a:br>
              <a:rPr lang="en-AU" sz="2000" i="1" dirty="0"/>
            </a:br>
            <a:r>
              <a:rPr lang="en-AU" sz="2000" i="1" dirty="0"/>
              <a:t>I also do not have to worry about carting around a black box anymore.  It is just a matter of getting the mobile to the lecturer and away we </a:t>
            </a:r>
            <a:r>
              <a:rPr lang="en-AU" sz="2000" i="1" dirty="0" smtClean="0"/>
              <a:t>go.”</a:t>
            </a:r>
          </a:p>
          <a:p>
            <a:pPr>
              <a:buClr>
                <a:srgbClr val="64AB34"/>
              </a:buClr>
            </a:pPr>
            <a:endParaRPr lang="en-AU" sz="800" dirty="0" smtClean="0"/>
          </a:p>
          <a:p>
            <a:pPr algn="r">
              <a:buClr>
                <a:srgbClr val="64AB34"/>
              </a:buClr>
            </a:pPr>
            <a:r>
              <a:rPr lang="en-AU" sz="2000" i="1" dirty="0" smtClean="0">
                <a:solidFill>
                  <a:srgbClr val="92D050"/>
                </a:solidFill>
              </a:rPr>
              <a:t>- </a:t>
            </a:r>
            <a:r>
              <a:rPr lang="en-AU" sz="2000" i="1" dirty="0" err="1" smtClean="0">
                <a:solidFill>
                  <a:srgbClr val="92D050"/>
                </a:solidFill>
              </a:rPr>
              <a:t>Milly</a:t>
            </a:r>
            <a:r>
              <a:rPr lang="en-AU" sz="2000" i="1" dirty="0" smtClean="0">
                <a:solidFill>
                  <a:srgbClr val="92D050"/>
                </a:solidFill>
              </a:rPr>
              <a:t> Burrows, La Trobe University, Australia</a:t>
            </a:r>
          </a:p>
        </p:txBody>
      </p:sp>
    </p:spTree>
    <p:extLst>
      <p:ext uri="{BB962C8B-B14F-4D97-AF65-F5344CB8AC3E}">
        <p14:creationId xmlns:p14="http://schemas.microsoft.com/office/powerpoint/2010/main" val="7300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5934338"/>
            <a:ext cx="2890520" cy="923662"/>
          </a:xfr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297208" y="1499079"/>
            <a:ext cx="4835525" cy="422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6750" indent="-609600">
              <a:spcBef>
                <a:spcPct val="50000"/>
              </a:spcBef>
              <a:buClr>
                <a:srgbClr val="D22025"/>
              </a:buClr>
              <a:buFont typeface="Wingdings 3" pitchFamily="18" charset="2"/>
              <a:buChar char=""/>
            </a:pPr>
            <a:endParaRPr lang="en-AU" sz="2100" dirty="0">
              <a:solidFill>
                <a:srgbClr val="6A768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9700" y="216281"/>
            <a:ext cx="85471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AU" sz="4000" dirty="0" smtClean="0"/>
              <a:t>Ai-Live Benefits </a:t>
            </a:r>
          </a:p>
          <a:p>
            <a:pPr>
              <a:spcBef>
                <a:spcPct val="0"/>
              </a:spcBef>
              <a:defRPr/>
            </a:pPr>
            <a:r>
              <a:rPr lang="en-AU" sz="3200" dirty="0" smtClean="0">
                <a:solidFill>
                  <a:srgbClr val="92D050"/>
                </a:solidFill>
              </a:rPr>
              <a:t>Students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9374" y="1595887"/>
            <a:ext cx="5078289" cy="4170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64AB34"/>
              </a:buClr>
              <a:buNone/>
            </a:pPr>
            <a:endParaRPr lang="en-AU" sz="1800" dirty="0" smtClean="0">
              <a:solidFill>
                <a:srgbClr val="6A7685"/>
              </a:solidFill>
            </a:endParaRPr>
          </a:p>
          <a:p>
            <a:pPr marL="666750" indent="-609600">
              <a:spcBef>
                <a:spcPct val="50000"/>
              </a:spcBef>
              <a:buClr>
                <a:srgbClr val="D22025"/>
              </a:buClr>
              <a:buFont typeface="Wingdings 3" pitchFamily="18" charset="2"/>
              <a:buChar char=""/>
            </a:pPr>
            <a:endParaRPr lang="en-AU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60BD4-F47B-EB4B-BDBE-0E0E208CAB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Ai-Media 2014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1623" y="1499079"/>
            <a:ext cx="8842377" cy="4993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</a:pPr>
            <a:endParaRPr lang="en-GB" sz="1600" b="1" u="sng" dirty="0" smtClean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  <a:buFont typeface="Wingdings 3" pitchFamily="18" charset="2"/>
              <a:buChar char=""/>
            </a:pPr>
            <a:r>
              <a:rPr lang="en-GB" dirty="0" smtClean="0">
                <a:cs typeface="Arial" panose="020B0604020202020204" pitchFamily="34" charset="0"/>
              </a:rPr>
              <a:t>Real-time access and inclusion for </a:t>
            </a:r>
            <a:r>
              <a:rPr lang="en-GB" dirty="0" smtClean="0">
                <a:cs typeface="Arial" panose="020B0604020202020204" pitchFamily="34" charset="0"/>
              </a:rPr>
              <a:t>deaf and hard of hearing students</a:t>
            </a:r>
            <a:r>
              <a:rPr lang="en-GB" dirty="0" smtClean="0"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  <a:buFont typeface="Wingdings 3" pitchFamily="18" charset="2"/>
              <a:buChar char=""/>
            </a:pPr>
            <a:r>
              <a:rPr lang="en-GB" dirty="0" smtClean="0">
                <a:cs typeface="Arial" panose="020B0604020202020204" pitchFamily="34" charset="0"/>
              </a:rPr>
              <a:t>Encourages greater participation and engagement;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  <a:buFont typeface="Wingdings 3" pitchFamily="18" charset="2"/>
              <a:buChar char=""/>
            </a:pPr>
            <a:r>
              <a:rPr lang="en-GB" dirty="0" smtClean="0">
                <a:cs typeface="Arial" panose="020B0604020202020204" pitchFamily="34" charset="0"/>
              </a:rPr>
              <a:t>An easy to navigate portal and quick booking system;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  <a:buFont typeface="Wingdings 3" pitchFamily="18" charset="2"/>
              <a:buChar char=""/>
            </a:pPr>
            <a:r>
              <a:rPr lang="en-GB" dirty="0">
                <a:cs typeface="Arial" panose="020B0604020202020204" pitchFamily="34" charset="0"/>
              </a:rPr>
              <a:t>Captions can be </a:t>
            </a:r>
            <a:r>
              <a:rPr lang="en-GB" dirty="0" smtClean="0">
                <a:cs typeface="Arial" panose="020B0604020202020204" pitchFamily="34" charset="0"/>
              </a:rPr>
              <a:t>accessed via </a:t>
            </a:r>
            <a:r>
              <a:rPr lang="en-GB" dirty="0">
                <a:cs typeface="Arial" panose="020B0604020202020204" pitchFamily="34" charset="0"/>
              </a:rPr>
              <a:t>a portable web enabled </a:t>
            </a:r>
            <a:r>
              <a:rPr lang="en-GB" dirty="0" smtClean="0">
                <a:cs typeface="Arial" panose="020B0604020202020204" pitchFamily="34" charset="0"/>
              </a:rPr>
              <a:t>device e.g. tablet, laptop, mobile;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  <a:buFont typeface="Wingdings 3" pitchFamily="18" charset="2"/>
              <a:buChar char=""/>
            </a:pPr>
            <a:r>
              <a:rPr lang="en-GB" dirty="0" smtClean="0">
                <a:cs typeface="Arial" panose="020B0604020202020204" pitchFamily="34" charset="0"/>
              </a:rPr>
              <a:t>Transcripts from captions: </a:t>
            </a:r>
          </a:p>
          <a:p>
            <a:pPr marL="742950" lvl="1" indent="-285750"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  <a:buFontTx/>
              <a:buChar char="-"/>
            </a:pPr>
            <a:r>
              <a:rPr lang="en-GB" dirty="0" smtClean="0">
                <a:cs typeface="Arial" panose="020B0604020202020204" pitchFamily="34" charset="0"/>
              </a:rPr>
              <a:t>Eliminate the need to make notes and allow students to focus on content;</a:t>
            </a:r>
          </a:p>
          <a:p>
            <a:pPr marL="742950" lvl="1" indent="-285750"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  <a:buFontTx/>
              <a:buChar char="-"/>
            </a:pPr>
            <a:r>
              <a:rPr lang="en-GB" dirty="0" smtClean="0">
                <a:cs typeface="Arial" panose="020B0604020202020204" pitchFamily="34" charset="0"/>
              </a:rPr>
              <a:t>A useful learning aid to review content;</a:t>
            </a:r>
          </a:p>
          <a:p>
            <a:pPr marL="742950" lvl="1" indent="-285750"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  <a:buFontTx/>
              <a:buChar char="-"/>
            </a:pPr>
            <a:r>
              <a:rPr lang="en-GB" dirty="0" smtClean="0">
                <a:cs typeface="Arial" panose="020B0604020202020204" pitchFamily="34" charset="0"/>
              </a:rPr>
              <a:t>A revision tool.</a:t>
            </a:r>
            <a:endParaRPr lang="en-GB" b="1" u="sng" dirty="0" smtClean="0"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ct val="20000"/>
              </a:spcBef>
              <a:buClr>
                <a:srgbClr val="64AB34"/>
              </a:buClr>
              <a:buSzPct val="80000"/>
            </a:pPr>
            <a:endParaRPr lang="en-GB" sz="16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9505</TotalTime>
  <Words>270</Words>
  <Application>Microsoft Office PowerPoint</Application>
  <PresentationFormat>On-screen Show (4:3)</PresentationFormat>
  <Paragraphs>85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 Header</dc:title>
  <dc:creator>Suzi DeBattista</dc:creator>
  <cp:lastModifiedBy>HP6570bImage\denise.bobjones</cp:lastModifiedBy>
  <cp:revision>488</cp:revision>
  <cp:lastPrinted>2014-05-20T10:43:51Z</cp:lastPrinted>
  <dcterms:created xsi:type="dcterms:W3CDTF">2013-04-22T23:56:34Z</dcterms:created>
  <dcterms:modified xsi:type="dcterms:W3CDTF">2014-05-23T13:24:35Z</dcterms:modified>
</cp:coreProperties>
</file>