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0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2718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Shape 61"/>
          <p:cNvGrpSpPr/>
          <p:nvPr/>
        </p:nvGrpSpPr>
        <p:grpSpPr>
          <a:xfrm>
            <a:off x="-11" y="1000670"/>
            <a:ext cx="7314320" cy="3087224"/>
            <a:chOff x="-11" y="1378676"/>
            <a:chExt cx="7314320" cy="4116299"/>
          </a:xfrm>
        </p:grpSpPr>
        <p:sp>
          <p:nvSpPr>
            <p:cNvPr id="62" name="Shape 62"/>
            <p:cNvSpPr/>
            <p:nvPr/>
          </p:nvSpPr>
          <p:spPr>
            <a:xfrm flipH="1">
              <a:off x="-11" y="1378676"/>
              <a:ext cx="187800" cy="41162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 flipH="1">
              <a:off x="187809" y="1378676"/>
              <a:ext cx="7126499" cy="4116299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Shape 68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69" name="Shape 69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6245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648200" y="1278513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77" name="Shape 77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78" name="Shape 78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-13" y="-9140"/>
            <a:ext cx="8005727" cy="1209421"/>
            <a:chOff x="-13" y="-12187"/>
            <a:chExt cx="8005727" cy="1161900"/>
          </a:xfrm>
        </p:grpSpPr>
        <p:sp>
          <p:nvSpPr>
            <p:cNvPr id="84" name="Shape 84"/>
            <p:cNvSpPr/>
            <p:nvPr/>
          </p:nvSpPr>
          <p:spPr>
            <a:xfrm flipH="1">
              <a:off x="-13" y="-12187"/>
              <a:ext cx="187800" cy="1161900"/>
            </a:xfrm>
            <a:prstGeom prst="rect">
              <a:avLst/>
            </a:prstGeom>
            <a:solidFill>
              <a:srgbClr val="AB010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187715" y="-12187"/>
              <a:ext cx="7817999" cy="1161900"/>
            </a:xfrm>
            <a:prstGeom prst="rect">
              <a:avLst/>
            </a:prstGeom>
            <a:solidFill>
              <a:srgbClr val="0F243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 flipH="1">
            <a:off x="8964665" y="4623760"/>
            <a:ext cx="187800" cy="521400"/>
          </a:xfrm>
          <a:prstGeom prst="rect">
            <a:avLst/>
          </a:prstGeom>
          <a:solidFill>
            <a:srgbClr val="AB010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 flipH="1">
            <a:off x="3866777" y="4623760"/>
            <a:ext cx="5097900" cy="521400"/>
          </a:xfrm>
          <a:prstGeom prst="rect">
            <a:avLst/>
          </a:prstGeom>
          <a:solidFill>
            <a:srgbClr val="0F243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66812" y="4623760"/>
            <a:ext cx="5097900" cy="52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14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33867" y="-70"/>
            <a:ext cx="3409812" cy="2107677"/>
            <a:chOff x="0" y="1493"/>
            <a:chExt cx="3409812" cy="2810236"/>
          </a:xfrm>
        </p:grpSpPr>
        <p:cxnSp>
          <p:nvCxnSpPr>
            <p:cNvPr id="6" name="Shape 6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" name="Shape 9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Shape 10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Shape 11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Shape 16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Shape 18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Shape 19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Shape 20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Shape 21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" name="Shape 22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Shape 23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Shape 25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Shape 27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Shape 28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Shape 29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" name="Shape 30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2pPr>
            <a:lvl3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33" name="Shape 33"/>
          <p:cNvGrpSpPr/>
          <p:nvPr/>
        </p:nvGrpSpPr>
        <p:grpSpPr>
          <a:xfrm rot="10800000">
            <a:off x="5734187" y="3035893"/>
            <a:ext cx="3409812" cy="2107677"/>
            <a:chOff x="0" y="1493"/>
            <a:chExt cx="3409812" cy="2810236"/>
          </a:xfrm>
        </p:grpSpPr>
        <p:cxnSp>
          <p:nvCxnSpPr>
            <p:cNvPr id="34" name="Shape 34"/>
            <p:cNvCxnSpPr/>
            <p:nvPr/>
          </p:nvCxnSpPr>
          <p:spPr>
            <a:xfrm>
              <a:off x="0" y="245542"/>
              <a:ext cx="3251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Shape 35"/>
            <p:cNvCxnSpPr/>
            <p:nvPr/>
          </p:nvCxnSpPr>
          <p:spPr>
            <a:xfrm rot="-5400000">
              <a:off x="-1212177" y="1407880"/>
              <a:ext cx="2806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" name="Shape 36"/>
            <p:cNvCxnSpPr/>
            <p:nvPr/>
          </p:nvCxnSpPr>
          <p:spPr>
            <a:xfrm>
              <a:off x="0" y="474143"/>
              <a:ext cx="2666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Shape 37"/>
            <p:cNvCxnSpPr/>
            <p:nvPr/>
          </p:nvCxnSpPr>
          <p:spPr>
            <a:xfrm>
              <a:off x="0" y="702743"/>
              <a:ext cx="2167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Shape 38"/>
            <p:cNvCxnSpPr/>
            <p:nvPr/>
          </p:nvCxnSpPr>
          <p:spPr>
            <a:xfrm>
              <a:off x="0" y="931342"/>
              <a:ext cx="18626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9" name="Shape 39"/>
            <p:cNvCxnSpPr/>
            <p:nvPr/>
          </p:nvCxnSpPr>
          <p:spPr>
            <a:xfrm>
              <a:off x="0" y="1159942"/>
              <a:ext cx="1490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Shape 40"/>
            <p:cNvCxnSpPr/>
            <p:nvPr/>
          </p:nvCxnSpPr>
          <p:spPr>
            <a:xfrm>
              <a:off x="0" y="1388542"/>
              <a:ext cx="12191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" name="Shape 41"/>
            <p:cNvCxnSpPr/>
            <p:nvPr/>
          </p:nvCxnSpPr>
          <p:spPr>
            <a:xfrm>
              <a:off x="0" y="1617142"/>
              <a:ext cx="990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Shape 42"/>
            <p:cNvCxnSpPr/>
            <p:nvPr/>
          </p:nvCxnSpPr>
          <p:spPr>
            <a:xfrm>
              <a:off x="0" y="1845742"/>
              <a:ext cx="745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0" y="2074342"/>
              <a:ext cx="533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0" y="2302943"/>
              <a:ext cx="262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Shape 45"/>
            <p:cNvCxnSpPr/>
            <p:nvPr/>
          </p:nvCxnSpPr>
          <p:spPr>
            <a:xfrm rot="-5400000">
              <a:off x="-814261" y="1238115"/>
              <a:ext cx="24683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" name="Shape 46"/>
            <p:cNvCxnSpPr/>
            <p:nvPr/>
          </p:nvCxnSpPr>
          <p:spPr>
            <a:xfrm rot="-5400000">
              <a:off x="-357712" y="1014527"/>
              <a:ext cx="20180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7" name="Shape 47"/>
            <p:cNvCxnSpPr/>
            <p:nvPr/>
          </p:nvCxnSpPr>
          <p:spPr>
            <a:xfrm rot="-5400000">
              <a:off x="-853" y="887576"/>
              <a:ext cx="17639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8" name="Shape 48"/>
            <p:cNvCxnSpPr/>
            <p:nvPr/>
          </p:nvCxnSpPr>
          <p:spPr>
            <a:xfrm rot="-5400000">
              <a:off x="326307" y="790194"/>
              <a:ext cx="1569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Shape 49"/>
            <p:cNvCxnSpPr/>
            <p:nvPr/>
          </p:nvCxnSpPr>
          <p:spPr>
            <a:xfrm rot="-5400000">
              <a:off x="636516" y="709726"/>
              <a:ext cx="14085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Shape 50"/>
            <p:cNvCxnSpPr/>
            <p:nvPr/>
          </p:nvCxnSpPr>
          <p:spPr>
            <a:xfrm rot="-5400000">
              <a:off x="972228" y="603961"/>
              <a:ext cx="1196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1" name="Shape 51"/>
            <p:cNvCxnSpPr/>
            <p:nvPr/>
          </p:nvCxnSpPr>
          <p:spPr>
            <a:xfrm rot="-5400000">
              <a:off x="1278236" y="527761"/>
              <a:ext cx="10443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2" name="Shape 52"/>
            <p:cNvCxnSpPr/>
            <p:nvPr/>
          </p:nvCxnSpPr>
          <p:spPr>
            <a:xfrm rot="-5400000">
              <a:off x="1590398" y="440776"/>
              <a:ext cx="879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3" name="Shape 53"/>
            <p:cNvCxnSpPr/>
            <p:nvPr/>
          </p:nvCxnSpPr>
          <p:spPr>
            <a:xfrm rot="-5400000">
              <a:off x="1883657" y="377227"/>
              <a:ext cx="7527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" name="Shape 54"/>
            <p:cNvCxnSpPr/>
            <p:nvPr/>
          </p:nvCxnSpPr>
          <p:spPr>
            <a:xfrm rot="-5400000">
              <a:off x="2198066" y="292493"/>
              <a:ext cx="583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5" name="Shape 55"/>
            <p:cNvCxnSpPr/>
            <p:nvPr/>
          </p:nvCxnSpPr>
          <p:spPr>
            <a:xfrm rot="-5400000">
              <a:off x="2521027" y="199376"/>
              <a:ext cx="3972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rot="-5400000">
              <a:off x="2801688" y="148627"/>
              <a:ext cx="2954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7" name="Shape 57"/>
            <p:cNvCxnSpPr/>
            <p:nvPr/>
          </p:nvCxnSpPr>
          <p:spPr>
            <a:xfrm rot="-5400000">
              <a:off x="3079242" y="102444"/>
              <a:ext cx="201599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8" name="Shape 58"/>
            <p:cNvCxnSpPr/>
            <p:nvPr/>
          </p:nvCxnSpPr>
          <p:spPr>
            <a:xfrm rot="-5400000">
              <a:off x="3324762" y="85076"/>
              <a:ext cx="168600" cy="1500"/>
            </a:xfrm>
            <a:prstGeom prst="straightConnector1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25675" y="4622075"/>
            <a:ext cx="548699" cy="52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xerte.surrey.ac.uk/play_5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ertetest.kingston.ac.uk/play.php?template_id=19" TargetMode="External"/><Relationship Id="rId5" Type="http://schemas.openxmlformats.org/officeDocument/2006/relationships/hyperlink" Target="https://www.youtube.com/watch?v=6vbbeE64eXk" TargetMode="External"/><Relationship Id="rId4" Type="http://schemas.openxmlformats.org/officeDocument/2006/relationships/hyperlink" Target="https://xerte.surrey.ac.uk/play_4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685800" y="1699932"/>
            <a:ext cx="6400799" cy="100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Getting clever with Xerte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685800" y="2700338"/>
            <a:ext cx="6400799" cy="67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Colin Loughlin </a:t>
            </a:r>
            <a:r>
              <a:rPr lang="en-GB" sz="1400"/>
              <a:t>University of Surrey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Why Xerte 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No programming required - all text driven creation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Stored in the cloud(ish), easy (multiple) deployment &amp; amend once no matter how many places you have used it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Granular access control (including public)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Easy collaboration: multiple staff can edit same resource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It’s free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Continued support from JISC and ongoing development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HTML5 (mobiles and tablets) supported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What can you do with it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Learning Objects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GB"/>
              <a:t>Text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GB"/>
              <a:t>Video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GB"/>
              <a:t>Images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GB"/>
              <a:t>Quizzes 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-GB"/>
              <a:t>SCORM - links to grademark in VLE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457200" lvl="0" indent="-3429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Web Sites (Bootstrap)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Examples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	Webpage / Bootstrap: </a:t>
            </a:r>
            <a:r>
              <a:rPr lang="en-GB" sz="1400" u="sng">
                <a:solidFill>
                  <a:srgbClr val="000077"/>
                </a:solidFill>
                <a:latin typeface="Verdana"/>
                <a:ea typeface="Verdana"/>
                <a:cs typeface="Verdana"/>
                <a:sym typeface="Verdana"/>
                <a:hlinkClick r:id="rId3"/>
              </a:rPr>
              <a:t>https://xerte.surrey.ac.uk/play_51</a:t>
            </a:r>
          </a:p>
          <a:p>
            <a:pPr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Goat / Fox Scenario:</a:t>
            </a:r>
            <a:r>
              <a:rPr lang="en-GB" sz="14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GB" sz="1400" u="sng">
                <a:solidFill>
                  <a:srgbClr val="000077"/>
                </a:solidFill>
                <a:latin typeface="Verdana"/>
                <a:ea typeface="Verdana"/>
                <a:cs typeface="Verdana"/>
                <a:sym typeface="Verdana"/>
                <a:hlinkClick r:id="rId4"/>
              </a:rPr>
              <a:t>https://xerte.surrey.ac.uk/play_45</a:t>
            </a:r>
          </a:p>
          <a:p>
            <a:pPr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Pharmacy module: </a:t>
            </a:r>
            <a:r>
              <a:rPr lang="en-GB" sz="1400">
                <a:latin typeface="Verdana"/>
                <a:ea typeface="Verdana"/>
                <a:cs typeface="Verdana"/>
                <a:sym typeface="Verdana"/>
              </a:rPr>
              <a:t>https://www.youtube.com/watch?v=gWzWrjrzebk</a:t>
            </a:r>
          </a:p>
          <a:p>
            <a:pPr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Child Pain Module</a:t>
            </a:r>
            <a:r>
              <a:rPr lang="en-GB" sz="1400"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GB" sz="14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5"/>
              </a:rPr>
              <a:t>https://www.youtube.com/watch?v=6vbbeE64eXk</a:t>
            </a:r>
          </a:p>
          <a:p>
            <a:pPr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400">
                <a:latin typeface="Verdana"/>
                <a:ea typeface="Verdana"/>
                <a:cs typeface="Verdana"/>
                <a:sym typeface="Verdana"/>
              </a:rPr>
              <a:t>http://www.rcn.org.uk/__data/assets/pdf_file/0010/515791/Symp_3.pdf</a:t>
            </a:r>
          </a:p>
          <a:p>
            <a:pPr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/>
              <a:t>Statistics</a:t>
            </a:r>
            <a:r>
              <a:rPr lang="en-GB" sz="1400">
                <a:latin typeface="Verdana"/>
                <a:ea typeface="Verdana"/>
                <a:cs typeface="Verdana"/>
                <a:sym typeface="Verdana"/>
              </a:rPr>
              <a:t> : </a:t>
            </a:r>
            <a:r>
              <a:rPr lang="en-GB" sz="1400" u="sng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6"/>
              </a:rPr>
              <a:t>https://xertetest.kingston.ac.uk/play.php?template_id=19</a:t>
            </a:r>
          </a:p>
          <a:p>
            <a:pPr indent="457200">
              <a:lnSpc>
                <a:spcPct val="150000"/>
              </a:lnSpc>
              <a:spcBef>
                <a:spcPts val="0"/>
              </a:spcBef>
              <a:buNone/>
            </a:pPr>
            <a:endParaRPr sz="1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1701" y="0"/>
            <a:ext cx="6716922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101100"/>
            <a:ext cx="7315499" cy="1013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278516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75" y="-2032849"/>
            <a:ext cx="8968550" cy="12682847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30" name="Shape 130"/>
          <p:cNvSpPr/>
          <p:nvPr/>
        </p:nvSpPr>
        <p:spPr>
          <a:xfrm>
            <a:off x="3704800" y="5014450"/>
            <a:ext cx="1887899" cy="20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3657600" y="4738650"/>
            <a:ext cx="2017500" cy="2477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457200" y="102450"/>
            <a:ext cx="7023299" cy="10139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5215025" y="6284300"/>
            <a:ext cx="1581000" cy="247799"/>
          </a:xfrm>
          <a:prstGeom prst="rect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son-plan">
  <a:themeElements>
    <a:clrScheme name="Custom 501">
      <a:dk1>
        <a:srgbClr val="000000"/>
      </a:dk1>
      <a:lt1>
        <a:srgbClr val="EFEDE2"/>
      </a:lt1>
      <a:dk2>
        <a:srgbClr val="1F497D"/>
      </a:dk2>
      <a:lt2>
        <a:srgbClr val="FDFFFF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336699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lesson-plan</vt:lpstr>
      <vt:lpstr>Getting clever with Xerte</vt:lpstr>
      <vt:lpstr>Why Xerte </vt:lpstr>
      <vt:lpstr>What can you do with it</vt:lpstr>
      <vt:lpstr>Examples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clever with Xerte</dc:title>
  <dc:creator>Sherman, Sarah</dc:creator>
  <cp:lastModifiedBy>  </cp:lastModifiedBy>
  <cp:revision>1</cp:revision>
  <dcterms:modified xsi:type="dcterms:W3CDTF">2015-05-13T15:02:58Z</dcterms:modified>
</cp:coreProperties>
</file>